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2"/>
  </p:notesMasterIdLst>
  <p:sldIdLst>
    <p:sldId id="256" r:id="rId2"/>
    <p:sldId id="257" r:id="rId3"/>
    <p:sldId id="258" r:id="rId4"/>
    <p:sldId id="274" r:id="rId5"/>
    <p:sldId id="259" r:id="rId6"/>
    <p:sldId id="275" r:id="rId7"/>
    <p:sldId id="276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1" r:id="rId18"/>
    <p:sldId id="272" r:id="rId19"/>
    <p:sldId id="273" r:id="rId20"/>
    <p:sldId id="270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890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42EB97-A9C2-4027-897F-320BDB5D8DA4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813348D-8369-46F9-A692-1586B98518B8}">
      <dgm:prSet phldrT="[Текст]" custT="1"/>
      <dgm:spPr/>
      <dgm:t>
        <a:bodyPr/>
        <a:lstStyle/>
        <a:p>
          <a:r>
            <a:rPr lang="ru-RU" sz="24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dirty="0"/>
        </a:p>
      </dgm:t>
    </dgm:pt>
    <dgm:pt modelId="{21C31CFC-A203-4998-8F1A-79F511C88174}" type="parTrans" cxnId="{03CEE736-F541-4495-8B00-2647E04181DB}">
      <dgm:prSet/>
      <dgm:spPr/>
      <dgm:t>
        <a:bodyPr/>
        <a:lstStyle/>
        <a:p>
          <a:endParaRPr lang="ru-RU"/>
        </a:p>
      </dgm:t>
    </dgm:pt>
    <dgm:pt modelId="{F66DED40-B6D7-4DF7-805F-BB731343ED2E}" type="sibTrans" cxnId="{03CEE736-F541-4495-8B00-2647E04181DB}">
      <dgm:prSet/>
      <dgm:spPr/>
      <dgm:t>
        <a:bodyPr/>
        <a:lstStyle/>
        <a:p>
          <a:endParaRPr lang="ru-RU"/>
        </a:p>
      </dgm:t>
    </dgm:pt>
    <dgm:pt modelId="{08393821-E73D-45EE-8533-5BF7F40A73ED}">
      <dgm:prSet phldrT="[Текст]" custT="1"/>
      <dgm:spPr/>
      <dgm:t>
        <a:bodyPr/>
        <a:lstStyle/>
        <a:p>
          <a:r>
            <a:rPr lang="ru-RU" sz="20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dirty="0"/>
        </a:p>
      </dgm:t>
    </dgm:pt>
    <dgm:pt modelId="{097D4A0E-4C07-4254-BD51-7AA9CC299E56}" type="parTrans" cxnId="{67011CB4-1405-45EA-877D-99130C9021EE}">
      <dgm:prSet/>
      <dgm:spPr/>
      <dgm:t>
        <a:bodyPr/>
        <a:lstStyle/>
        <a:p>
          <a:endParaRPr lang="ru-RU"/>
        </a:p>
      </dgm:t>
    </dgm:pt>
    <dgm:pt modelId="{45E4D3AE-A203-4DD2-AB80-F350F3DE0371}" type="sibTrans" cxnId="{67011CB4-1405-45EA-877D-99130C9021EE}">
      <dgm:prSet/>
      <dgm:spPr/>
      <dgm:t>
        <a:bodyPr/>
        <a:lstStyle/>
        <a:p>
          <a:endParaRPr lang="ru-RU"/>
        </a:p>
      </dgm:t>
    </dgm:pt>
    <dgm:pt modelId="{030CD297-84E8-4E49-9ABB-478F32FCB2BF}" type="pres">
      <dgm:prSet presAssocID="{FF42EB97-A9C2-4027-897F-320BDB5D8DA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3B4218A-5343-4C99-B81C-DD172993C80D}" type="pres">
      <dgm:prSet presAssocID="{3813348D-8369-46F9-A692-1586B98518B8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9F5B0F-6C7A-4AFB-AE83-31D9C80B3F25}" type="pres">
      <dgm:prSet presAssocID="{08393821-E73D-45EE-8533-5BF7F40A73ED}" presName="arrow" presStyleLbl="node1" presStyleIdx="1" presStyleCnt="2" custRadScaleRad="97382" custRadScaleInc="-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CEE736-F541-4495-8B00-2647E04181DB}" srcId="{FF42EB97-A9C2-4027-897F-320BDB5D8DA4}" destId="{3813348D-8369-46F9-A692-1586B98518B8}" srcOrd="0" destOrd="0" parTransId="{21C31CFC-A203-4998-8F1A-79F511C88174}" sibTransId="{F66DED40-B6D7-4DF7-805F-BB731343ED2E}"/>
    <dgm:cxn modelId="{34D8BB1F-1253-4708-9444-5D3563ACE706}" type="presOf" srcId="{08393821-E73D-45EE-8533-5BF7F40A73ED}" destId="{0C9F5B0F-6C7A-4AFB-AE83-31D9C80B3F25}" srcOrd="0" destOrd="0" presId="urn:microsoft.com/office/officeart/2005/8/layout/arrow5"/>
    <dgm:cxn modelId="{67011CB4-1405-45EA-877D-99130C9021EE}" srcId="{FF42EB97-A9C2-4027-897F-320BDB5D8DA4}" destId="{08393821-E73D-45EE-8533-5BF7F40A73ED}" srcOrd="1" destOrd="0" parTransId="{097D4A0E-4C07-4254-BD51-7AA9CC299E56}" sibTransId="{45E4D3AE-A203-4DD2-AB80-F350F3DE0371}"/>
    <dgm:cxn modelId="{8E2B700F-1B4D-44BA-A240-50DBCA4CB647}" type="presOf" srcId="{3813348D-8369-46F9-A692-1586B98518B8}" destId="{23B4218A-5343-4C99-B81C-DD172993C80D}" srcOrd="0" destOrd="0" presId="urn:microsoft.com/office/officeart/2005/8/layout/arrow5"/>
    <dgm:cxn modelId="{AEDF3569-5154-4C67-AFF0-7424CEBE89BA}" type="presOf" srcId="{FF42EB97-A9C2-4027-897F-320BDB5D8DA4}" destId="{030CD297-84E8-4E49-9ABB-478F32FCB2BF}" srcOrd="0" destOrd="0" presId="urn:microsoft.com/office/officeart/2005/8/layout/arrow5"/>
    <dgm:cxn modelId="{EDA2EC04-2677-4021-BE76-73B10E5BA078}" type="presParOf" srcId="{030CD297-84E8-4E49-9ABB-478F32FCB2BF}" destId="{23B4218A-5343-4C99-B81C-DD172993C80D}" srcOrd="0" destOrd="0" presId="urn:microsoft.com/office/officeart/2005/8/layout/arrow5"/>
    <dgm:cxn modelId="{9D50A29A-D0CB-4680-A85A-6AD4D592FBA9}" type="presParOf" srcId="{030CD297-84E8-4E49-9ABB-478F32FCB2BF}" destId="{0C9F5B0F-6C7A-4AFB-AE83-31D9C80B3F25}" srcOrd="1" destOrd="0" presId="urn:microsoft.com/office/officeart/2005/8/layout/arrow5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2F2392-F441-44A0-AD0A-D2C794B2A369}" type="doc">
      <dgm:prSet loTypeId="urn:microsoft.com/office/officeart/2005/8/layout/cycle5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8FA46B6-BBEE-4E8B-B3CA-38B0EE02692C}">
      <dgm:prSet phldrT="[Текст]"/>
      <dgm:spPr/>
      <dgm:t>
        <a:bodyPr/>
        <a:lstStyle/>
        <a:p>
          <a:r>
            <a:rPr lang="ru-RU" dirty="0" smtClean="0"/>
            <a:t>Физическое развитие</a:t>
          </a:r>
          <a:endParaRPr lang="ru-RU" dirty="0"/>
        </a:p>
      </dgm:t>
    </dgm:pt>
    <dgm:pt modelId="{5899BD65-C53C-4520-A6B3-CB86330CA16A}" type="parTrans" cxnId="{83BCB3D2-FAFE-42F3-893F-AF97B55243FA}">
      <dgm:prSet/>
      <dgm:spPr/>
      <dgm:t>
        <a:bodyPr/>
        <a:lstStyle/>
        <a:p>
          <a:endParaRPr lang="ru-RU"/>
        </a:p>
      </dgm:t>
    </dgm:pt>
    <dgm:pt modelId="{6FBBBA6C-92FC-492F-8EB7-8FC18046013D}" type="sibTrans" cxnId="{83BCB3D2-FAFE-42F3-893F-AF97B55243FA}">
      <dgm:prSet/>
      <dgm:spPr/>
      <dgm:t>
        <a:bodyPr/>
        <a:lstStyle/>
        <a:p>
          <a:endParaRPr lang="ru-RU"/>
        </a:p>
      </dgm:t>
    </dgm:pt>
    <dgm:pt modelId="{BD6037A3-3A43-411E-9600-55C00F7EA573}">
      <dgm:prSet phldrT="[Текст]"/>
      <dgm:spPr/>
      <dgm:t>
        <a:bodyPr/>
        <a:lstStyle/>
        <a:p>
          <a:r>
            <a:rPr lang="ru-RU" dirty="0" smtClean="0"/>
            <a:t>Познавательное развитие</a:t>
          </a:r>
          <a:endParaRPr lang="ru-RU" dirty="0"/>
        </a:p>
      </dgm:t>
    </dgm:pt>
    <dgm:pt modelId="{03259584-2526-49B2-9D62-0AC14F5CA7E9}" type="parTrans" cxnId="{14C65CFC-FA45-4C66-A51F-2936CB0AB268}">
      <dgm:prSet/>
      <dgm:spPr/>
      <dgm:t>
        <a:bodyPr/>
        <a:lstStyle/>
        <a:p>
          <a:endParaRPr lang="ru-RU"/>
        </a:p>
      </dgm:t>
    </dgm:pt>
    <dgm:pt modelId="{C094EC23-FCEB-49D3-9864-F3450E53F25F}" type="sibTrans" cxnId="{14C65CFC-FA45-4C66-A51F-2936CB0AB268}">
      <dgm:prSet/>
      <dgm:spPr/>
      <dgm:t>
        <a:bodyPr/>
        <a:lstStyle/>
        <a:p>
          <a:endParaRPr lang="ru-RU"/>
        </a:p>
      </dgm:t>
    </dgm:pt>
    <dgm:pt modelId="{40D8A69C-61C5-4BDD-B21E-FFB12D73D2E6}">
      <dgm:prSet phldrT="[Текст]"/>
      <dgm:spPr/>
      <dgm:t>
        <a:bodyPr/>
        <a:lstStyle/>
        <a:p>
          <a:r>
            <a:rPr lang="ru-RU" dirty="0" smtClean="0"/>
            <a:t>Художественно-эстетическое развитие</a:t>
          </a:r>
          <a:endParaRPr lang="ru-RU" dirty="0"/>
        </a:p>
      </dgm:t>
    </dgm:pt>
    <dgm:pt modelId="{D4191805-C151-48C2-9AD9-DA73DFED8395}" type="parTrans" cxnId="{E7ED821B-9BA8-40D3-9C51-594AE79CB9AC}">
      <dgm:prSet/>
      <dgm:spPr/>
      <dgm:t>
        <a:bodyPr/>
        <a:lstStyle/>
        <a:p>
          <a:endParaRPr lang="ru-RU"/>
        </a:p>
      </dgm:t>
    </dgm:pt>
    <dgm:pt modelId="{86F89F20-D45E-49B3-9518-A151E44645ED}" type="sibTrans" cxnId="{E7ED821B-9BA8-40D3-9C51-594AE79CB9AC}">
      <dgm:prSet/>
      <dgm:spPr/>
      <dgm:t>
        <a:bodyPr/>
        <a:lstStyle/>
        <a:p>
          <a:endParaRPr lang="ru-RU"/>
        </a:p>
      </dgm:t>
    </dgm:pt>
    <dgm:pt modelId="{A7AA1474-5AA9-4096-89F0-D452CA4BA269}">
      <dgm:prSet phldrT="[Текст]"/>
      <dgm:spPr/>
      <dgm:t>
        <a:bodyPr/>
        <a:lstStyle/>
        <a:p>
          <a:r>
            <a:rPr lang="ru-RU" dirty="0" smtClean="0"/>
            <a:t>Речевое развитие</a:t>
          </a:r>
          <a:endParaRPr lang="ru-RU" dirty="0"/>
        </a:p>
      </dgm:t>
    </dgm:pt>
    <dgm:pt modelId="{0BE49CC3-C0BE-44C1-BBBB-D83A39F6719D}" type="parTrans" cxnId="{705DD588-A8B3-44FF-88BB-AACE5E0F11E6}">
      <dgm:prSet/>
      <dgm:spPr/>
      <dgm:t>
        <a:bodyPr/>
        <a:lstStyle/>
        <a:p>
          <a:endParaRPr lang="ru-RU"/>
        </a:p>
      </dgm:t>
    </dgm:pt>
    <dgm:pt modelId="{717200A9-7E9C-4EA9-84D8-B362E3EB8851}" type="sibTrans" cxnId="{705DD588-A8B3-44FF-88BB-AACE5E0F11E6}">
      <dgm:prSet/>
      <dgm:spPr/>
      <dgm:t>
        <a:bodyPr/>
        <a:lstStyle/>
        <a:p>
          <a:endParaRPr lang="ru-RU"/>
        </a:p>
      </dgm:t>
    </dgm:pt>
    <dgm:pt modelId="{0F9109C2-84F4-4CC3-81DF-8DF9D6F64BF0}">
      <dgm:prSet phldrT="[Текст]"/>
      <dgm:spPr/>
      <dgm:t>
        <a:bodyPr/>
        <a:lstStyle/>
        <a:p>
          <a:r>
            <a:rPr lang="ru-RU" dirty="0" smtClean="0"/>
            <a:t>Социально-коммуникативное развитие</a:t>
          </a:r>
          <a:endParaRPr lang="ru-RU" dirty="0"/>
        </a:p>
      </dgm:t>
    </dgm:pt>
    <dgm:pt modelId="{E1F5C1CC-1E90-4C68-8C7C-721E089D085E}" type="parTrans" cxnId="{006E269A-11A1-461C-B31F-9A6CFF4A3D05}">
      <dgm:prSet/>
      <dgm:spPr/>
      <dgm:t>
        <a:bodyPr/>
        <a:lstStyle/>
        <a:p>
          <a:endParaRPr lang="ru-RU"/>
        </a:p>
      </dgm:t>
    </dgm:pt>
    <dgm:pt modelId="{2C904F0C-545B-4392-B96C-FBCC7CB9B6BA}" type="sibTrans" cxnId="{006E269A-11A1-461C-B31F-9A6CFF4A3D05}">
      <dgm:prSet/>
      <dgm:spPr/>
      <dgm:t>
        <a:bodyPr/>
        <a:lstStyle/>
        <a:p>
          <a:endParaRPr lang="ru-RU"/>
        </a:p>
      </dgm:t>
    </dgm:pt>
    <dgm:pt modelId="{FE13DCCE-BA01-4843-98DE-F29BB00AD5AA}" type="pres">
      <dgm:prSet presAssocID="{132F2392-F441-44A0-AD0A-D2C794B2A36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2A0C9CA-E590-4EFE-A93D-03F71CA8AD43}" type="pres">
      <dgm:prSet presAssocID="{E8FA46B6-BBEE-4E8B-B3CA-38B0EE02692C}" presName="node" presStyleLbl="node1" presStyleIdx="0" presStyleCnt="5" custScaleX="200605" custScaleY="1267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2D06CF-CA8E-4233-BC83-6588B30541D9}" type="pres">
      <dgm:prSet presAssocID="{E8FA46B6-BBEE-4E8B-B3CA-38B0EE02692C}" presName="spNode" presStyleCnt="0"/>
      <dgm:spPr/>
    </dgm:pt>
    <dgm:pt modelId="{D3228E62-3B4C-4C6B-B9CD-C3CC00BFB1DE}" type="pres">
      <dgm:prSet presAssocID="{6FBBBA6C-92FC-492F-8EB7-8FC18046013D}" presName="sibTrans" presStyleLbl="sibTrans1D1" presStyleIdx="0" presStyleCnt="5"/>
      <dgm:spPr/>
      <dgm:t>
        <a:bodyPr/>
        <a:lstStyle/>
        <a:p>
          <a:endParaRPr lang="ru-RU"/>
        </a:p>
      </dgm:t>
    </dgm:pt>
    <dgm:pt modelId="{98950264-665C-46A5-AEAB-05843B78D883}" type="pres">
      <dgm:prSet presAssocID="{BD6037A3-3A43-411E-9600-55C00F7EA573}" presName="node" presStyleLbl="node1" presStyleIdx="1" presStyleCnt="5" custScaleX="168136" custScaleY="157293" custRadScaleRad="103483" custRadScaleInc="260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70353E-DFEE-4B94-95AF-1C2908EF622D}" type="pres">
      <dgm:prSet presAssocID="{BD6037A3-3A43-411E-9600-55C00F7EA573}" presName="spNode" presStyleCnt="0"/>
      <dgm:spPr/>
    </dgm:pt>
    <dgm:pt modelId="{9F5E575C-073D-49EF-8097-10115FDFFD72}" type="pres">
      <dgm:prSet presAssocID="{C094EC23-FCEB-49D3-9864-F3450E53F25F}" presName="sibTrans" presStyleLbl="sibTrans1D1" presStyleIdx="1" presStyleCnt="5"/>
      <dgm:spPr/>
      <dgm:t>
        <a:bodyPr/>
        <a:lstStyle/>
        <a:p>
          <a:endParaRPr lang="ru-RU"/>
        </a:p>
      </dgm:t>
    </dgm:pt>
    <dgm:pt modelId="{E4DF9406-19AD-4690-8E95-FD781518D854}" type="pres">
      <dgm:prSet presAssocID="{40D8A69C-61C5-4BDD-B21E-FFB12D73D2E6}" presName="node" presStyleLbl="node1" presStyleIdx="2" presStyleCnt="5" custScaleX="152311" custScaleY="178685" custRadScaleRad="101445" custRadScaleInc="-66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FF7F0D-B73E-4082-9A56-3FA3F1334EB0}" type="pres">
      <dgm:prSet presAssocID="{40D8A69C-61C5-4BDD-B21E-FFB12D73D2E6}" presName="spNode" presStyleCnt="0"/>
      <dgm:spPr/>
    </dgm:pt>
    <dgm:pt modelId="{BB0F3169-C5F4-4D4B-8C69-5EF231BFFAD8}" type="pres">
      <dgm:prSet presAssocID="{86F89F20-D45E-49B3-9518-A151E44645ED}" presName="sibTrans" presStyleLbl="sibTrans1D1" presStyleIdx="2" presStyleCnt="5"/>
      <dgm:spPr/>
      <dgm:t>
        <a:bodyPr/>
        <a:lstStyle/>
        <a:p>
          <a:endParaRPr lang="ru-RU"/>
        </a:p>
      </dgm:t>
    </dgm:pt>
    <dgm:pt modelId="{F96FDFF8-77AF-4E2A-AD1F-C931AF8AFD29}" type="pres">
      <dgm:prSet presAssocID="{A7AA1474-5AA9-4096-89F0-D452CA4BA269}" presName="node" presStyleLbl="node1" presStyleIdx="3" presStyleCnt="5" custScaleX="145864" custScaleY="17889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8175B6-55BE-4372-B282-BEB9B5B1DBFC}" type="pres">
      <dgm:prSet presAssocID="{A7AA1474-5AA9-4096-89F0-D452CA4BA269}" presName="spNode" presStyleCnt="0"/>
      <dgm:spPr/>
    </dgm:pt>
    <dgm:pt modelId="{5BFB9D0F-0367-4AE6-8881-03E2E658E743}" type="pres">
      <dgm:prSet presAssocID="{717200A9-7E9C-4EA9-84D8-B362E3EB8851}" presName="sibTrans" presStyleLbl="sibTrans1D1" presStyleIdx="3" presStyleCnt="5"/>
      <dgm:spPr/>
      <dgm:t>
        <a:bodyPr/>
        <a:lstStyle/>
        <a:p>
          <a:endParaRPr lang="ru-RU"/>
        </a:p>
      </dgm:t>
    </dgm:pt>
    <dgm:pt modelId="{69B68FE9-CCCB-4D10-9F68-22C6420E5562}" type="pres">
      <dgm:prSet presAssocID="{0F9109C2-84F4-4CC3-81DF-8DF9D6F64BF0}" presName="node" presStyleLbl="node1" presStyleIdx="4" presStyleCnt="5" custScaleX="165430" custScaleY="164596" custRadScaleRad="110178" custRadScaleInc="-175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36CF2D-1168-418E-A905-570608EAEBAA}" type="pres">
      <dgm:prSet presAssocID="{0F9109C2-84F4-4CC3-81DF-8DF9D6F64BF0}" presName="spNode" presStyleCnt="0"/>
      <dgm:spPr/>
    </dgm:pt>
    <dgm:pt modelId="{65355C30-9E3C-4D68-93C7-6D9AD133E106}" type="pres">
      <dgm:prSet presAssocID="{2C904F0C-545B-4392-B96C-FBCC7CB9B6BA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6AAD4389-F914-463B-88D8-81006F7F10FE}" type="presOf" srcId="{C094EC23-FCEB-49D3-9864-F3450E53F25F}" destId="{9F5E575C-073D-49EF-8097-10115FDFFD72}" srcOrd="0" destOrd="0" presId="urn:microsoft.com/office/officeart/2005/8/layout/cycle5"/>
    <dgm:cxn modelId="{181A9FBC-3CDC-4822-B427-7F7E8FC81C92}" type="presOf" srcId="{E8FA46B6-BBEE-4E8B-B3CA-38B0EE02692C}" destId="{42A0C9CA-E590-4EFE-A93D-03F71CA8AD43}" srcOrd="0" destOrd="0" presId="urn:microsoft.com/office/officeart/2005/8/layout/cycle5"/>
    <dgm:cxn modelId="{C6C48609-4448-45D2-B17C-5E53A5DA7C55}" type="presOf" srcId="{86F89F20-D45E-49B3-9518-A151E44645ED}" destId="{BB0F3169-C5F4-4D4B-8C69-5EF231BFFAD8}" srcOrd="0" destOrd="0" presId="urn:microsoft.com/office/officeart/2005/8/layout/cycle5"/>
    <dgm:cxn modelId="{39E2E3B5-D976-468C-BCE8-F0346AF17180}" type="presOf" srcId="{132F2392-F441-44A0-AD0A-D2C794B2A369}" destId="{FE13DCCE-BA01-4843-98DE-F29BB00AD5AA}" srcOrd="0" destOrd="0" presId="urn:microsoft.com/office/officeart/2005/8/layout/cycle5"/>
    <dgm:cxn modelId="{14C65CFC-FA45-4C66-A51F-2936CB0AB268}" srcId="{132F2392-F441-44A0-AD0A-D2C794B2A369}" destId="{BD6037A3-3A43-411E-9600-55C00F7EA573}" srcOrd="1" destOrd="0" parTransId="{03259584-2526-49B2-9D62-0AC14F5CA7E9}" sibTransId="{C094EC23-FCEB-49D3-9864-F3450E53F25F}"/>
    <dgm:cxn modelId="{006E269A-11A1-461C-B31F-9A6CFF4A3D05}" srcId="{132F2392-F441-44A0-AD0A-D2C794B2A369}" destId="{0F9109C2-84F4-4CC3-81DF-8DF9D6F64BF0}" srcOrd="4" destOrd="0" parTransId="{E1F5C1CC-1E90-4C68-8C7C-721E089D085E}" sibTransId="{2C904F0C-545B-4392-B96C-FBCC7CB9B6BA}"/>
    <dgm:cxn modelId="{421D46C3-B65B-4F51-BD19-B50821C1C875}" type="presOf" srcId="{717200A9-7E9C-4EA9-84D8-B362E3EB8851}" destId="{5BFB9D0F-0367-4AE6-8881-03E2E658E743}" srcOrd="0" destOrd="0" presId="urn:microsoft.com/office/officeart/2005/8/layout/cycle5"/>
    <dgm:cxn modelId="{457FAF01-0B13-4AEA-B71D-E8DD2F1CBB92}" type="presOf" srcId="{40D8A69C-61C5-4BDD-B21E-FFB12D73D2E6}" destId="{E4DF9406-19AD-4690-8E95-FD781518D854}" srcOrd="0" destOrd="0" presId="urn:microsoft.com/office/officeart/2005/8/layout/cycle5"/>
    <dgm:cxn modelId="{382D608B-71A1-4A9B-96E1-F109B44B8426}" type="presOf" srcId="{6FBBBA6C-92FC-492F-8EB7-8FC18046013D}" destId="{D3228E62-3B4C-4C6B-B9CD-C3CC00BFB1DE}" srcOrd="0" destOrd="0" presId="urn:microsoft.com/office/officeart/2005/8/layout/cycle5"/>
    <dgm:cxn modelId="{83BCB3D2-FAFE-42F3-893F-AF97B55243FA}" srcId="{132F2392-F441-44A0-AD0A-D2C794B2A369}" destId="{E8FA46B6-BBEE-4E8B-B3CA-38B0EE02692C}" srcOrd="0" destOrd="0" parTransId="{5899BD65-C53C-4520-A6B3-CB86330CA16A}" sibTransId="{6FBBBA6C-92FC-492F-8EB7-8FC18046013D}"/>
    <dgm:cxn modelId="{60A176BC-DB11-4636-9BC3-746C3B6441AE}" type="presOf" srcId="{0F9109C2-84F4-4CC3-81DF-8DF9D6F64BF0}" destId="{69B68FE9-CCCB-4D10-9F68-22C6420E5562}" srcOrd="0" destOrd="0" presId="urn:microsoft.com/office/officeart/2005/8/layout/cycle5"/>
    <dgm:cxn modelId="{E7ED821B-9BA8-40D3-9C51-594AE79CB9AC}" srcId="{132F2392-F441-44A0-AD0A-D2C794B2A369}" destId="{40D8A69C-61C5-4BDD-B21E-FFB12D73D2E6}" srcOrd="2" destOrd="0" parTransId="{D4191805-C151-48C2-9AD9-DA73DFED8395}" sibTransId="{86F89F20-D45E-49B3-9518-A151E44645ED}"/>
    <dgm:cxn modelId="{57F38DBE-FDE6-4E39-864C-F8AE5E267EAC}" type="presOf" srcId="{2C904F0C-545B-4392-B96C-FBCC7CB9B6BA}" destId="{65355C30-9E3C-4D68-93C7-6D9AD133E106}" srcOrd="0" destOrd="0" presId="urn:microsoft.com/office/officeart/2005/8/layout/cycle5"/>
    <dgm:cxn modelId="{705DD588-A8B3-44FF-88BB-AACE5E0F11E6}" srcId="{132F2392-F441-44A0-AD0A-D2C794B2A369}" destId="{A7AA1474-5AA9-4096-89F0-D452CA4BA269}" srcOrd="3" destOrd="0" parTransId="{0BE49CC3-C0BE-44C1-BBBB-D83A39F6719D}" sibTransId="{717200A9-7E9C-4EA9-84D8-B362E3EB8851}"/>
    <dgm:cxn modelId="{D9A132D9-1977-4B07-A90C-91F26479868C}" type="presOf" srcId="{A7AA1474-5AA9-4096-89F0-D452CA4BA269}" destId="{F96FDFF8-77AF-4E2A-AD1F-C931AF8AFD29}" srcOrd="0" destOrd="0" presId="urn:microsoft.com/office/officeart/2005/8/layout/cycle5"/>
    <dgm:cxn modelId="{C65DD4F9-4826-40FB-B798-3D2864EF24F4}" type="presOf" srcId="{BD6037A3-3A43-411E-9600-55C00F7EA573}" destId="{98950264-665C-46A5-AEAB-05843B78D883}" srcOrd="0" destOrd="0" presId="urn:microsoft.com/office/officeart/2005/8/layout/cycle5"/>
    <dgm:cxn modelId="{7D1955C1-FC43-4F0B-B654-361B785EC2AA}" type="presParOf" srcId="{FE13DCCE-BA01-4843-98DE-F29BB00AD5AA}" destId="{42A0C9CA-E590-4EFE-A93D-03F71CA8AD43}" srcOrd="0" destOrd="0" presId="urn:microsoft.com/office/officeart/2005/8/layout/cycle5"/>
    <dgm:cxn modelId="{325D3BCF-3BB8-4E56-AB62-05250C94FCC0}" type="presParOf" srcId="{FE13DCCE-BA01-4843-98DE-F29BB00AD5AA}" destId="{372D06CF-CA8E-4233-BC83-6588B30541D9}" srcOrd="1" destOrd="0" presId="urn:microsoft.com/office/officeart/2005/8/layout/cycle5"/>
    <dgm:cxn modelId="{F05844BB-00CA-48FA-B961-566B5F8CC1E4}" type="presParOf" srcId="{FE13DCCE-BA01-4843-98DE-F29BB00AD5AA}" destId="{D3228E62-3B4C-4C6B-B9CD-C3CC00BFB1DE}" srcOrd="2" destOrd="0" presId="urn:microsoft.com/office/officeart/2005/8/layout/cycle5"/>
    <dgm:cxn modelId="{F846FB41-5BDA-49B8-AB34-B6C3F7EEC9CA}" type="presParOf" srcId="{FE13DCCE-BA01-4843-98DE-F29BB00AD5AA}" destId="{98950264-665C-46A5-AEAB-05843B78D883}" srcOrd="3" destOrd="0" presId="urn:microsoft.com/office/officeart/2005/8/layout/cycle5"/>
    <dgm:cxn modelId="{824F2FB4-3729-45FE-9210-678C12ECDE88}" type="presParOf" srcId="{FE13DCCE-BA01-4843-98DE-F29BB00AD5AA}" destId="{9A70353E-DFEE-4B94-95AF-1C2908EF622D}" srcOrd="4" destOrd="0" presId="urn:microsoft.com/office/officeart/2005/8/layout/cycle5"/>
    <dgm:cxn modelId="{C9A8211B-9F2D-484F-B0A7-B4C5CC285E11}" type="presParOf" srcId="{FE13DCCE-BA01-4843-98DE-F29BB00AD5AA}" destId="{9F5E575C-073D-49EF-8097-10115FDFFD72}" srcOrd="5" destOrd="0" presId="urn:microsoft.com/office/officeart/2005/8/layout/cycle5"/>
    <dgm:cxn modelId="{15EED3FF-41E3-4F5A-B1E6-F9CB1BB373AA}" type="presParOf" srcId="{FE13DCCE-BA01-4843-98DE-F29BB00AD5AA}" destId="{E4DF9406-19AD-4690-8E95-FD781518D854}" srcOrd="6" destOrd="0" presId="urn:microsoft.com/office/officeart/2005/8/layout/cycle5"/>
    <dgm:cxn modelId="{67F690E2-5E96-4C0D-AC51-03B407088740}" type="presParOf" srcId="{FE13DCCE-BA01-4843-98DE-F29BB00AD5AA}" destId="{72FF7F0D-B73E-4082-9A56-3FA3F1334EB0}" srcOrd="7" destOrd="0" presId="urn:microsoft.com/office/officeart/2005/8/layout/cycle5"/>
    <dgm:cxn modelId="{BF6BE875-EF18-47B2-943F-480982579127}" type="presParOf" srcId="{FE13DCCE-BA01-4843-98DE-F29BB00AD5AA}" destId="{BB0F3169-C5F4-4D4B-8C69-5EF231BFFAD8}" srcOrd="8" destOrd="0" presId="urn:microsoft.com/office/officeart/2005/8/layout/cycle5"/>
    <dgm:cxn modelId="{517C27BC-8BDC-44B2-B2E6-60FE0AE527B7}" type="presParOf" srcId="{FE13DCCE-BA01-4843-98DE-F29BB00AD5AA}" destId="{F96FDFF8-77AF-4E2A-AD1F-C931AF8AFD29}" srcOrd="9" destOrd="0" presId="urn:microsoft.com/office/officeart/2005/8/layout/cycle5"/>
    <dgm:cxn modelId="{68274ECE-13C2-4112-8736-6C95BE420121}" type="presParOf" srcId="{FE13DCCE-BA01-4843-98DE-F29BB00AD5AA}" destId="{978175B6-55BE-4372-B282-BEB9B5B1DBFC}" srcOrd="10" destOrd="0" presId="urn:microsoft.com/office/officeart/2005/8/layout/cycle5"/>
    <dgm:cxn modelId="{3A289F46-C4C1-4716-A1C1-84917725A9AF}" type="presParOf" srcId="{FE13DCCE-BA01-4843-98DE-F29BB00AD5AA}" destId="{5BFB9D0F-0367-4AE6-8881-03E2E658E743}" srcOrd="11" destOrd="0" presId="urn:microsoft.com/office/officeart/2005/8/layout/cycle5"/>
    <dgm:cxn modelId="{2735E59B-80E0-45C3-A80F-89C8AD929619}" type="presParOf" srcId="{FE13DCCE-BA01-4843-98DE-F29BB00AD5AA}" destId="{69B68FE9-CCCB-4D10-9F68-22C6420E5562}" srcOrd="12" destOrd="0" presId="urn:microsoft.com/office/officeart/2005/8/layout/cycle5"/>
    <dgm:cxn modelId="{2DC44B8A-6AC0-44D1-8470-66A3601DB10C}" type="presParOf" srcId="{FE13DCCE-BA01-4843-98DE-F29BB00AD5AA}" destId="{8B36CF2D-1168-418E-A905-570608EAEBAA}" srcOrd="13" destOrd="0" presId="urn:microsoft.com/office/officeart/2005/8/layout/cycle5"/>
    <dgm:cxn modelId="{25E91361-2C9D-4EAA-9F2F-0F8D47242905}" type="presParOf" srcId="{FE13DCCE-BA01-4843-98DE-F29BB00AD5AA}" destId="{65355C30-9E3C-4D68-93C7-6D9AD133E106}" srcOrd="14" destOrd="0" presId="urn:microsoft.com/office/officeart/2005/8/layout/cycle5"/>
  </dgm:cxnLst>
  <dgm:bg/>
  <dgm:whole/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B4218A-5343-4C99-B81C-DD172993C80D}">
      <dsp:nvSpPr>
        <dsp:cNvPr id="0" name=""/>
        <dsp:cNvSpPr/>
      </dsp:nvSpPr>
      <dsp:spPr>
        <a:xfrm rot="16200000">
          <a:off x="1357" y="899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обязательная инвариантная 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А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</a:t>
          </a:r>
          <a:endParaRPr lang="ru-RU" sz="1800" kern="1200" dirty="0">
            <a:solidFill>
              <a:srgbClr val="C00000"/>
            </a:solidFill>
          </a:endParaRPr>
        </a:p>
      </dsp:txBody>
      <dsp:txXfrm rot="5400000">
        <a:off x="1358" y="721970"/>
        <a:ext cx="2379538" cy="1442145"/>
      </dsp:txXfrm>
    </dsp:sp>
    <dsp:sp modelId="{0C9F5B0F-6C7A-4AFB-AE83-31D9C80B3F25}">
      <dsp:nvSpPr>
        <dsp:cNvPr id="0" name=""/>
        <dsp:cNvSpPr/>
      </dsp:nvSpPr>
      <dsp:spPr>
        <a:xfrm rot="5400000">
          <a:off x="3168346" y="0"/>
          <a:ext cx="2884289" cy="2884289"/>
        </a:xfrm>
        <a:prstGeom prst="downArrow">
          <a:avLst>
            <a:gd name="adj1" fmla="val 50000"/>
            <a:gd name="adj2" fmla="val 35000"/>
          </a:avLst>
        </a:prstGeom>
        <a:solidFill>
          <a:srgbClr val="92D050"/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вариативная часть</a:t>
          </a:r>
          <a:r>
            <a:rPr lang="ru-RU" sz="15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, </a:t>
          </a:r>
          <a:r>
            <a:rPr lang="ru-RU" sz="1600" kern="1200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формируемая участниками  образовательных отношений                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(</a:t>
          </a:r>
          <a:r>
            <a:rPr lang="ru-RU" sz="1800" b="1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часть Б</a:t>
          </a:r>
          <a:r>
            <a:rPr lang="ru-RU" sz="1800" kern="1200" dirty="0" smtClean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rPr>
            <a:t>) </a:t>
          </a:r>
          <a:endParaRPr lang="ru-RU" sz="1800" kern="1200" dirty="0">
            <a:solidFill>
              <a:srgbClr val="C00000"/>
            </a:solidFill>
          </a:endParaRPr>
        </a:p>
      </dsp:txBody>
      <dsp:txXfrm rot="-5400000">
        <a:off x="3673098" y="721072"/>
        <a:ext cx="2379538" cy="14421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DCAC60-5E5D-4A6A-8347-7820724C9BE5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32A85-F5F4-4531-9C8E-2D49B224AB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6277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altLang="ru-RU" smtClean="0"/>
              <a:t>…</a:t>
            </a:r>
          </a:p>
          <a:p>
            <a:pPr>
              <a:spcBef>
                <a:spcPct val="0"/>
              </a:spcBef>
            </a:pPr>
            <a:r>
              <a:rPr lang="ru-RU" altLang="ru-RU" smtClean="0"/>
              <a:t>Перечисленные условия должны обеспечивать полноценное развитие детей во всех образовательных областях, на фоне их эмоционального благополучия и положительного отношения к миру, к себе и к другим людям</a:t>
            </a:r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EC97C08-4797-463F-987D-8A1CEB9E8C28}" type="slidenum">
              <a:rPr lang="ru-RU" altLang="ru-RU"/>
              <a:pPr eaLnBrk="1" hangingPunct="1"/>
              <a:t>13</a:t>
            </a:fld>
            <a:endParaRPr lang="ru-RU" altLang="ru-RU"/>
          </a:p>
        </p:txBody>
      </p:sp>
    </p:spTree>
    <p:extLst>
      <p:ext uri="{BB962C8B-B14F-4D97-AF65-F5344CB8AC3E}">
        <p14:creationId xmlns="" xmlns:p14="http://schemas.microsoft.com/office/powerpoint/2010/main" val="28738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8022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59997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545490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25870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807980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23985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07063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497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6265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171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74878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3315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29322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4543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1562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45116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5E9E7-A9F0-4F79-82CB-29648C4C0B16}" type="datetimeFigureOut">
              <a:rPr lang="ru-RU" smtClean="0"/>
              <a:pPr/>
              <a:t>25.12.2024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EFD4FBC-700B-4733-8E49-C5393BC6ADE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86092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21srv.tvoysadik.ru/sveden/eduStandarts" TargetMode="Externa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publication.pravo.gov.ru/Document/View/000120221228004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ctrTitle"/>
          </p:nvPr>
        </p:nvSpPr>
        <p:spPr>
          <a:xfrm>
            <a:off x="683568" y="2204864"/>
            <a:ext cx="7772400" cy="1779588"/>
          </a:xfrm>
        </p:spPr>
        <p:txBody>
          <a:bodyPr>
            <a:noAutofit/>
          </a:bodyPr>
          <a:lstStyle/>
          <a:p>
            <a:pPr algn="ctr" eaLnBrk="1" hangingPunct="1"/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Краткая презентация </a:t>
            </a:r>
            <a:b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программы дошкольного образовательного учреждения </a:t>
            </a: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МАДОУ №21 «Сказка»</a:t>
            </a:r>
            <a:b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(ОП </a:t>
            </a:r>
            <a:r>
              <a:rPr lang="ru-RU" alt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ДО)</a:t>
            </a:r>
          </a:p>
        </p:txBody>
      </p:sp>
      <p:sp>
        <p:nvSpPr>
          <p:cNvPr id="10243" name="TextBox 1"/>
          <p:cNvSpPr txBox="1">
            <a:spLocks noChangeArrowheads="1"/>
          </p:cNvSpPr>
          <p:nvPr/>
        </p:nvSpPr>
        <p:spPr bwMode="auto">
          <a:xfrm>
            <a:off x="296801" y="379097"/>
            <a:ext cx="868833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автономное дошкольное </a:t>
            </a:r>
            <a:r>
              <a:rPr lang="ru-RU" altLang="ru-RU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образовательное 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учреждение 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етский 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 </a:t>
            </a:r>
            <a:r>
              <a:rPr lang="ru-RU" altLang="ru-RU" dirty="0" err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общеразвивающего</a:t>
            </a:r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вида с приоритетным осуществлением деятельности </a:t>
            </a:r>
          </a:p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физическому направлению развития детей №21 «Сказка»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244" name="TextBox 5"/>
          <p:cNvSpPr txBox="1">
            <a:spLocks noChangeArrowheads="1"/>
          </p:cNvSpPr>
          <p:nvPr/>
        </p:nvSpPr>
        <p:spPr bwMode="auto">
          <a:xfrm>
            <a:off x="3781427" y="6165850"/>
            <a:ext cx="13608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Серов, 2024</a:t>
            </a:r>
            <a:endParaRPr lang="ru-RU" altLang="ru-RU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786885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/>
          </p:cNvSpPr>
          <p:nvPr/>
        </p:nvSpPr>
        <p:spPr>
          <a:xfrm>
            <a:off x="1577977" y="687390"/>
            <a:ext cx="5554663" cy="320601"/>
          </a:xfrm>
          <a:prstGeom prst="rect">
            <a:avLst/>
          </a:prstGeom>
        </p:spPr>
        <p:txBody>
          <a:bodyPr lIns="0" tIns="12700" rIns="0" bIns="0">
            <a:sp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FF"/>
                </a:solidFill>
                <a:latin typeface="Candara" panose="020E0502030303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2700">
              <a:spcBef>
                <a:spcPts val="100"/>
              </a:spcBef>
              <a:defRPr/>
            </a:pPr>
            <a:r>
              <a:rPr lang="ru-RU" sz="2000" b="1" spc="-5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 ДО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</a:t>
            </a:r>
          </a:p>
        </p:txBody>
      </p:sp>
      <p:sp>
        <p:nvSpPr>
          <p:cNvPr id="17411" name="object 3"/>
          <p:cNvSpPr>
            <a:spLocks/>
          </p:cNvSpPr>
          <p:nvPr/>
        </p:nvSpPr>
        <p:spPr bwMode="auto">
          <a:xfrm>
            <a:off x="1098550" y="1441450"/>
            <a:ext cx="3429000" cy="1066800"/>
          </a:xfrm>
          <a:custGeom>
            <a:avLst/>
            <a:gdLst>
              <a:gd name="T0" fmla="*/ 6408420 w 6408420"/>
              <a:gd name="T1" fmla="*/ 0 h 1066800"/>
              <a:gd name="T2" fmla="*/ 0 w 6408420"/>
              <a:gd name="T3" fmla="*/ 0 h 1066800"/>
              <a:gd name="T4" fmla="*/ 0 w 6408420"/>
              <a:gd name="T5" fmla="*/ 1066800 h 1066800"/>
              <a:gd name="T6" fmla="*/ 6408420 w 6408420"/>
              <a:gd name="T7" fmla="*/ 1066800 h 1066800"/>
              <a:gd name="T8" fmla="*/ 6408420 w 640842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08420" h="1066800">
                <a:moveTo>
                  <a:pt x="6408420" y="0"/>
                </a:moveTo>
                <a:lnTo>
                  <a:pt x="0" y="0"/>
                </a:lnTo>
                <a:lnTo>
                  <a:pt x="0" y="1066800"/>
                </a:lnTo>
                <a:lnTo>
                  <a:pt x="6408420" y="1066800"/>
                </a:lnTo>
                <a:lnTo>
                  <a:pt x="6408420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2" name="object 5"/>
          <p:cNvSpPr>
            <a:spLocks/>
          </p:cNvSpPr>
          <p:nvPr/>
        </p:nvSpPr>
        <p:spPr bwMode="auto">
          <a:xfrm>
            <a:off x="1111250" y="2760663"/>
            <a:ext cx="2781300" cy="1066800"/>
          </a:xfrm>
          <a:custGeom>
            <a:avLst/>
            <a:gdLst>
              <a:gd name="T0" fmla="*/ 6336792 w 6337300"/>
              <a:gd name="T1" fmla="*/ 0 h 1066800"/>
              <a:gd name="T2" fmla="*/ 0 w 6337300"/>
              <a:gd name="T3" fmla="*/ 0 h 1066800"/>
              <a:gd name="T4" fmla="*/ 0 w 6337300"/>
              <a:gd name="T5" fmla="*/ 1066800 h 1066800"/>
              <a:gd name="T6" fmla="*/ 6336792 w 6337300"/>
              <a:gd name="T7" fmla="*/ 1066800 h 1066800"/>
              <a:gd name="T8" fmla="*/ 6336792 w 6337300"/>
              <a:gd name="T9" fmla="*/ 0 h 10668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337300" h="1066800">
                <a:moveTo>
                  <a:pt x="6336792" y="0"/>
                </a:moveTo>
                <a:lnTo>
                  <a:pt x="0" y="0"/>
                </a:lnTo>
                <a:lnTo>
                  <a:pt x="0" y="1066800"/>
                </a:lnTo>
                <a:lnTo>
                  <a:pt x="6336792" y="1066800"/>
                </a:lnTo>
                <a:lnTo>
                  <a:pt x="6336792" y="0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3" name="object 7"/>
          <p:cNvSpPr>
            <a:spLocks/>
          </p:cNvSpPr>
          <p:nvPr/>
        </p:nvSpPr>
        <p:spPr bwMode="auto">
          <a:xfrm>
            <a:off x="306390" y="1657350"/>
            <a:ext cx="733425" cy="636588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4" name="object 8"/>
          <p:cNvSpPr>
            <a:spLocks/>
          </p:cNvSpPr>
          <p:nvPr/>
        </p:nvSpPr>
        <p:spPr bwMode="auto">
          <a:xfrm>
            <a:off x="339727" y="2960688"/>
            <a:ext cx="735013" cy="665162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" name="object 4"/>
          <p:cNvSpPr txBox="1"/>
          <p:nvPr/>
        </p:nvSpPr>
        <p:spPr>
          <a:xfrm>
            <a:off x="1271590" y="1600200"/>
            <a:ext cx="3024187" cy="750888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Учебно-методическая</a:t>
            </a:r>
            <a:r>
              <a:rPr sz="2400" spc="1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документация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6"/>
          <p:cNvSpPr txBox="1"/>
          <p:nvPr/>
        </p:nvSpPr>
        <p:spPr>
          <a:xfrm>
            <a:off x="1230315" y="3017840"/>
            <a:ext cx="2484437" cy="382587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12700" algn="ctr">
              <a:spcBef>
                <a:spcPts val="100"/>
              </a:spcBef>
              <a:defRPr/>
            </a:pP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Иные</a:t>
            </a:r>
            <a:r>
              <a:rPr sz="2400" spc="-45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компоненты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910140" y="1236663"/>
            <a:ext cx="3933825" cy="147796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рабочая программа воспитания,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примерный  режим и распорядок дня дошкольных групп, </a:t>
            </a:r>
          </a:p>
          <a:p>
            <a:pPr algn="just">
              <a:buFontTx/>
              <a:buChar char="-"/>
            </a:pPr>
            <a:r>
              <a:rPr lang="ru-RU" altLang="ru-RU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календарный план  воспитательной работы. </a:t>
            </a:r>
          </a:p>
        </p:txBody>
      </p:sp>
      <p:sp>
        <p:nvSpPr>
          <p:cNvPr id="17418" name="object 7"/>
          <p:cNvSpPr>
            <a:spLocks/>
          </p:cNvSpPr>
          <p:nvPr/>
        </p:nvSpPr>
        <p:spPr bwMode="auto">
          <a:xfrm>
            <a:off x="4556125" y="1890715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7419" name="object 7"/>
          <p:cNvSpPr>
            <a:spLocks/>
          </p:cNvSpPr>
          <p:nvPr/>
        </p:nvSpPr>
        <p:spPr bwMode="auto">
          <a:xfrm>
            <a:off x="3965575" y="3190877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384675" y="2855913"/>
            <a:ext cx="4459288" cy="1200150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планируемые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 marL="144000"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п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едагогическая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диагностика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достижения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планируемых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результатов,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11413" y="4075115"/>
            <a:ext cx="6445250" cy="230822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>
            <a:spAutoFit/>
          </a:bodyPr>
          <a:lstStyle/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з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адачи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содержание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образования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(обучения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воспитания)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образовательным областям,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ариативные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формы,</a:t>
            </a:r>
            <a:r>
              <a:rPr lang="ru-RU" spc="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способы,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методы</a:t>
            </a:r>
            <a:r>
              <a:rPr lang="ru-RU" spc="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реализации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Программы,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собенности образовательной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деятельности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разных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видов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и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3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культурных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практик,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с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пособы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</a:t>
            </a:r>
            <a:r>
              <a:rPr lang="ru-RU" spc="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направления</a:t>
            </a:r>
            <a:r>
              <a:rPr lang="ru-RU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поддержки</a:t>
            </a:r>
            <a:r>
              <a:rPr lang="ru-RU" spc="2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детской</a:t>
            </a:r>
            <a:r>
              <a:rPr lang="ru-RU" spc="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инициативы,</a:t>
            </a:r>
          </a:p>
          <a:p>
            <a:pPr>
              <a:buSzPct val="80357"/>
              <a:buFontTx/>
              <a:buChar char="-"/>
              <a:tabLst>
                <a:tab pos="527685" algn="l"/>
                <a:tab pos="528320" algn="l"/>
              </a:tabLst>
              <a:defRPr/>
            </a:pP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особенности взаимодействия </a:t>
            </a:r>
            <a:r>
              <a:rPr lang="ru-RU" spc="-1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педагогического коллектива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 </a:t>
            </a:r>
            <a:r>
              <a:rPr lang="ru-RU" spc="-62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5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семьями</a:t>
            </a:r>
            <a:r>
              <a:rPr lang="ru-RU" spc="-10" dirty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 </a:t>
            </a:r>
            <a:r>
              <a:rPr lang="ru-RU" spc="-10" dirty="0" smtClean="0">
                <a:latin typeface="Times New Roman" panose="02020603050405020304" pitchFamily="18" charset="0"/>
                <a:ea typeface="Arial Unicode MS" pitchFamily="34" charset="-128"/>
                <a:cs typeface="Times New Roman" panose="02020603050405020304" pitchFamily="18" charset="0"/>
              </a:rPr>
              <a:t>обучающихся</a:t>
            </a:r>
            <a:endParaRPr lang="ru-RU" spc="-30" dirty="0">
              <a:latin typeface="Times New Roman" panose="02020603050405020304" pitchFamily="18" charset="0"/>
              <a:ea typeface="Arial Unicode MS" pitchFamily="34" charset="-128"/>
              <a:cs typeface="Times New Roman" panose="02020603050405020304" pitchFamily="18" charset="0"/>
            </a:endParaRPr>
          </a:p>
        </p:txBody>
      </p:sp>
      <p:sp>
        <p:nvSpPr>
          <p:cNvPr id="17422" name="object 7"/>
          <p:cNvSpPr>
            <a:spLocks/>
          </p:cNvSpPr>
          <p:nvPr/>
        </p:nvSpPr>
        <p:spPr bwMode="auto">
          <a:xfrm rot="1687830">
            <a:off x="3633788" y="3848102"/>
            <a:ext cx="323850" cy="206375"/>
          </a:xfrm>
          <a:custGeom>
            <a:avLst/>
            <a:gdLst>
              <a:gd name="T0" fmla="*/ 521207 w 978535"/>
              <a:gd name="T1" fmla="*/ 0 h 914400"/>
              <a:gd name="T2" fmla="*/ 521207 w 978535"/>
              <a:gd name="T3" fmla="*/ 228600 h 914400"/>
              <a:gd name="T4" fmla="*/ 0 w 978535"/>
              <a:gd name="T5" fmla="*/ 228600 h 914400"/>
              <a:gd name="T6" fmla="*/ 0 w 978535"/>
              <a:gd name="T7" fmla="*/ 685800 h 914400"/>
              <a:gd name="T8" fmla="*/ 521207 w 978535"/>
              <a:gd name="T9" fmla="*/ 685800 h 914400"/>
              <a:gd name="T10" fmla="*/ 521207 w 978535"/>
              <a:gd name="T11" fmla="*/ 914400 h 914400"/>
              <a:gd name="T12" fmla="*/ 978407 w 978535"/>
              <a:gd name="T13" fmla="*/ 457200 h 914400"/>
              <a:gd name="T14" fmla="*/ 521207 w 978535"/>
              <a:gd name="T15" fmla="*/ 0 h 9144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78535" h="914400">
                <a:moveTo>
                  <a:pt x="521207" y="0"/>
                </a:moveTo>
                <a:lnTo>
                  <a:pt x="521207" y="228600"/>
                </a:lnTo>
                <a:lnTo>
                  <a:pt x="0" y="228600"/>
                </a:lnTo>
                <a:lnTo>
                  <a:pt x="0" y="685800"/>
                </a:lnTo>
                <a:lnTo>
                  <a:pt x="521207" y="685800"/>
                </a:lnTo>
                <a:lnTo>
                  <a:pt x="521207" y="914400"/>
                </a:lnTo>
                <a:lnTo>
                  <a:pt x="978407" y="457200"/>
                </a:lnTo>
                <a:lnTo>
                  <a:pt x="521207" y="0"/>
                </a:lnTo>
                <a:close/>
              </a:path>
            </a:pathLst>
          </a:custGeom>
          <a:solidFill>
            <a:srgbClr val="1A495D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9290457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 txBox="1">
            <a:spLocks noChangeArrowheads="1"/>
          </p:cNvSpPr>
          <p:nvPr/>
        </p:nvSpPr>
        <p:spPr bwMode="auto">
          <a:xfrm>
            <a:off x="1026262" y="545234"/>
            <a:ext cx="7408863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73050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400">
                <a:solidFill>
                  <a:schemeClr val="tx2"/>
                </a:solidFill>
                <a:latin typeface="Candara" panose="020E0502030303020204" pitchFamily="34" charset="0"/>
              </a:defRPr>
            </a:lvl1pPr>
            <a:lvl2pPr marL="576263" indent="-27305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200">
                <a:solidFill>
                  <a:schemeClr val="tx2"/>
                </a:solidFill>
                <a:latin typeface="Candara" panose="020E0502030303020204" pitchFamily="34" charset="0"/>
              </a:defRPr>
            </a:lvl2pPr>
            <a:lvl3pPr marL="855663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2000">
                <a:solidFill>
                  <a:schemeClr val="tx2"/>
                </a:solidFill>
                <a:latin typeface="Candara" panose="020E0502030303020204" pitchFamily="34" charset="0"/>
              </a:defRPr>
            </a:lvl3pPr>
            <a:lvl4pPr marL="1143000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>
                <a:solidFill>
                  <a:schemeClr val="tx2"/>
                </a:solidFill>
                <a:latin typeface="Candara" panose="020E0502030303020204" pitchFamily="34" charset="0"/>
              </a:defRPr>
            </a:lvl4pPr>
            <a:lvl5pPr marL="1462088" indent="-228600">
              <a:spcBef>
                <a:spcPct val="20000"/>
              </a:spcBef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5pPr>
            <a:lvl6pPr marL="19192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6pPr>
            <a:lvl7pPr marL="23764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7pPr>
            <a:lvl8pPr marL="28336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8pPr>
            <a:lvl9pPr marL="3290888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"/>
              <a:defRPr sz="1600">
                <a:solidFill>
                  <a:schemeClr val="tx2"/>
                </a:solidFill>
                <a:latin typeface="Candara" panose="020E0502030303020204" pitchFamily="34" charset="0"/>
              </a:defRPr>
            </a:lvl9pPr>
          </a:lstStyle>
          <a:p>
            <a:pPr algn="ctr" eaLnBrk="1" hangingPunct="1">
              <a:buFont typeface="Symbol" panose="05050102010706020507" pitchFamily="18" charset="2"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Направления обучения и воспитания – 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области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endParaRPr lang="ru-RU" alt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None/>
            </a:pPr>
            <a:endParaRPr lang="ru-RU" alt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ClrTx/>
              <a:buNone/>
            </a:pPr>
            <a:endParaRPr lang="ru-RU" alt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1443318" y="201407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7719428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509122"/>
            <a:ext cx="79208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 культурным практикам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относят игровую, продуктивную, познавательно-исследовательскую, коммуникативную практики, чтение художественной литературы (п.24.19. ФОП ДО)</a:t>
            </a:r>
            <a:endParaRPr lang="ru-RU" sz="1200" dirty="0">
              <a:ea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628800"/>
            <a:ext cx="820891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ctr">
              <a:tabLst>
                <a:tab pos="90170" algn="l"/>
              </a:tabLst>
            </a:pP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Образовательная деятельность в ДОУ включает:</a:t>
            </a:r>
            <a:endParaRPr lang="ru-RU" sz="2000" b="1" dirty="0">
              <a:solidFill>
                <a:srgbClr val="C00000"/>
              </a:solidFill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процессе организации различных видов детской деятельности;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образовательную деятельность, осуществляемую в ходе режимных процессов;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самостоятельную деятельность детей;</a:t>
            </a:r>
            <a:endParaRPr lang="ru-RU" sz="1200" dirty="0">
              <a:ea typeface="Times New Roman" panose="02020603050405020304" pitchFamily="18" charset="0"/>
            </a:endParaRPr>
          </a:p>
          <a:p>
            <a:pPr indent="540385" algn="just"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 семьями детей по реализации образовательной программы ДО (п.24.1. ФОП ДО).</a:t>
            </a:r>
            <a:endParaRPr lang="ru-RU" sz="1200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16229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олилиния 9"/>
          <p:cNvSpPr/>
          <p:nvPr/>
        </p:nvSpPr>
        <p:spPr>
          <a:xfrm>
            <a:off x="3348040" y="4027490"/>
            <a:ext cx="2206625" cy="2206625"/>
          </a:xfrm>
          <a:custGeom>
            <a:avLst/>
            <a:gdLst>
              <a:gd name="connsiteX0" fmla="*/ 0 w 2205262"/>
              <a:gd name="connsiteY0" fmla="*/ 1102631 h 2205262"/>
              <a:gd name="connsiteX1" fmla="*/ 322954 w 2205262"/>
              <a:gd name="connsiteY1" fmla="*/ 322953 h 2205262"/>
              <a:gd name="connsiteX2" fmla="*/ 1102633 w 2205262"/>
              <a:gd name="connsiteY2" fmla="*/ 1 h 2205262"/>
              <a:gd name="connsiteX3" fmla="*/ 1882311 w 2205262"/>
              <a:gd name="connsiteY3" fmla="*/ 322955 h 2205262"/>
              <a:gd name="connsiteX4" fmla="*/ 2205263 w 2205262"/>
              <a:gd name="connsiteY4" fmla="*/ 1102634 h 2205262"/>
              <a:gd name="connsiteX5" fmla="*/ 1882310 w 2205262"/>
              <a:gd name="connsiteY5" fmla="*/ 1882312 h 2205262"/>
              <a:gd name="connsiteX6" fmla="*/ 1102632 w 2205262"/>
              <a:gd name="connsiteY6" fmla="*/ 2205265 h 2205262"/>
              <a:gd name="connsiteX7" fmla="*/ 322954 w 2205262"/>
              <a:gd name="connsiteY7" fmla="*/ 1882311 h 2205262"/>
              <a:gd name="connsiteX8" fmla="*/ 2 w 2205262"/>
              <a:gd name="connsiteY8" fmla="*/ 1102633 h 2205262"/>
              <a:gd name="connsiteX9" fmla="*/ 0 w 2205262"/>
              <a:gd name="connsiteY9" fmla="*/ 1102631 h 2205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05262" h="2205262">
                <a:moveTo>
                  <a:pt x="0" y="1102631"/>
                </a:moveTo>
                <a:cubicBezTo>
                  <a:pt x="0" y="810195"/>
                  <a:pt x="116170" y="529736"/>
                  <a:pt x="322954" y="322953"/>
                </a:cubicBezTo>
                <a:cubicBezTo>
                  <a:pt x="529738" y="116170"/>
                  <a:pt x="810197" y="0"/>
                  <a:pt x="1102633" y="1"/>
                </a:cubicBezTo>
                <a:cubicBezTo>
                  <a:pt x="1395069" y="1"/>
                  <a:pt x="1675528" y="116171"/>
                  <a:pt x="1882311" y="322955"/>
                </a:cubicBezTo>
                <a:cubicBezTo>
                  <a:pt x="2089094" y="529739"/>
                  <a:pt x="2205264" y="810198"/>
                  <a:pt x="2205263" y="1102634"/>
                </a:cubicBezTo>
                <a:cubicBezTo>
                  <a:pt x="2205263" y="1395070"/>
                  <a:pt x="2089093" y="1675529"/>
                  <a:pt x="1882310" y="1882312"/>
                </a:cubicBezTo>
                <a:cubicBezTo>
                  <a:pt x="1675526" y="2089095"/>
                  <a:pt x="1395068" y="2205265"/>
                  <a:pt x="1102632" y="2205265"/>
                </a:cubicBezTo>
                <a:cubicBezTo>
                  <a:pt x="810196" y="2205265"/>
                  <a:pt x="529737" y="2089095"/>
                  <a:pt x="322954" y="1882311"/>
                </a:cubicBezTo>
                <a:cubicBezTo>
                  <a:pt x="116171" y="1675527"/>
                  <a:pt x="1" y="1395069"/>
                  <a:pt x="2" y="1102633"/>
                </a:cubicBezTo>
                <a:lnTo>
                  <a:pt x="0" y="1102631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lIns="335653" tIns="335653" rIns="335653" bIns="335653" spcCol="1270" anchor="ctr"/>
          <a:lstStyle/>
          <a:p>
            <a:pPr algn="ctr" defTabSz="889000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000" b="1" dirty="0">
                <a:latin typeface="Arial" pitchFamily="34" charset="0"/>
                <a:cs typeface="Arial" pitchFamily="34" charset="0"/>
              </a:rPr>
              <a:t>Условия реализации Программы </a:t>
            </a:r>
          </a:p>
        </p:txBody>
      </p:sp>
      <p:grpSp>
        <p:nvGrpSpPr>
          <p:cNvPr id="2" name="Группа 24"/>
          <p:cNvGrpSpPr>
            <a:grpSpLocks/>
          </p:cNvGrpSpPr>
          <p:nvPr/>
        </p:nvGrpSpPr>
        <p:grpSpPr bwMode="auto">
          <a:xfrm>
            <a:off x="5659439" y="4247778"/>
            <a:ext cx="3109912" cy="1676400"/>
            <a:chOff x="5660061" y="4292285"/>
            <a:chExt cx="3109978" cy="1676428"/>
          </a:xfrm>
        </p:grpSpPr>
        <p:sp>
          <p:nvSpPr>
            <p:cNvPr id="19" name="Стрелка влево 18"/>
            <p:cNvSpPr/>
            <p:nvPr/>
          </p:nvSpPr>
          <p:spPr>
            <a:xfrm>
              <a:off x="5660061" y="4816169"/>
              <a:ext cx="1820901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Полилиния 19"/>
            <p:cNvSpPr/>
            <p:nvPr/>
          </p:nvSpPr>
          <p:spPr>
            <a:xfrm>
              <a:off x="6191884" y="4292285"/>
              <a:ext cx="2578155" cy="1676428"/>
            </a:xfrm>
            <a:custGeom>
              <a:avLst/>
              <a:gdLst>
                <a:gd name="connsiteX0" fmla="*/ 0 w 2577163"/>
                <a:gd name="connsiteY0" fmla="*/ 167600 h 1675999"/>
                <a:gd name="connsiteX1" fmla="*/ 49089 w 2577163"/>
                <a:gd name="connsiteY1" fmla="*/ 49089 h 1675999"/>
                <a:gd name="connsiteX2" fmla="*/ 167600 w 2577163"/>
                <a:gd name="connsiteY2" fmla="*/ 0 h 1675999"/>
                <a:gd name="connsiteX3" fmla="*/ 2409563 w 2577163"/>
                <a:gd name="connsiteY3" fmla="*/ 0 h 1675999"/>
                <a:gd name="connsiteX4" fmla="*/ 2528074 w 2577163"/>
                <a:gd name="connsiteY4" fmla="*/ 49089 h 1675999"/>
                <a:gd name="connsiteX5" fmla="*/ 2577163 w 2577163"/>
                <a:gd name="connsiteY5" fmla="*/ 167600 h 1675999"/>
                <a:gd name="connsiteX6" fmla="*/ 2577163 w 2577163"/>
                <a:gd name="connsiteY6" fmla="*/ 1508399 h 1675999"/>
                <a:gd name="connsiteX7" fmla="*/ 2528074 w 2577163"/>
                <a:gd name="connsiteY7" fmla="*/ 1626910 h 1675999"/>
                <a:gd name="connsiteX8" fmla="*/ 2409563 w 2577163"/>
                <a:gd name="connsiteY8" fmla="*/ 1675999 h 1675999"/>
                <a:gd name="connsiteX9" fmla="*/ 167600 w 2577163"/>
                <a:gd name="connsiteY9" fmla="*/ 1675999 h 1675999"/>
                <a:gd name="connsiteX10" fmla="*/ 49089 w 2577163"/>
                <a:gd name="connsiteY10" fmla="*/ 1626910 h 1675999"/>
                <a:gd name="connsiteX11" fmla="*/ 0 w 2577163"/>
                <a:gd name="connsiteY11" fmla="*/ 1508399 h 1675999"/>
                <a:gd name="connsiteX12" fmla="*/ 0 w 2577163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577163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2409563" y="0"/>
                  </a:lnTo>
                  <a:cubicBezTo>
                    <a:pt x="2454013" y="0"/>
                    <a:pt x="2496643" y="17658"/>
                    <a:pt x="2528074" y="49089"/>
                  </a:cubicBezTo>
                  <a:cubicBezTo>
                    <a:pt x="2559505" y="80520"/>
                    <a:pt x="2577163" y="123150"/>
                    <a:pt x="2577163" y="167600"/>
                  </a:cubicBezTo>
                  <a:lnTo>
                    <a:pt x="2577163" y="1508399"/>
                  </a:lnTo>
                  <a:cubicBezTo>
                    <a:pt x="2577163" y="1552849"/>
                    <a:pt x="2559505" y="1595479"/>
                    <a:pt x="2528074" y="1626910"/>
                  </a:cubicBezTo>
                  <a:cubicBezTo>
                    <a:pt x="2496643" y="1658341"/>
                    <a:pt x="2454013" y="1675999"/>
                    <a:pt x="2409563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79568" tIns="79568" rIns="79568" bIns="79568" spcCol="1270" anchor="b"/>
            <a:lstStyle/>
            <a:p>
              <a:pPr algn="ctr" defTabSz="711200">
                <a:lnSpc>
                  <a:spcPct val="90000"/>
                </a:lnSpc>
                <a:defRPr/>
              </a:pPr>
              <a:r>
                <a:rPr lang="ru-RU" sz="2400" b="1" dirty="0">
                  <a:latin typeface="Arial" pitchFamily="34" charset="0"/>
                  <a:cs typeface="Arial" pitchFamily="34" charset="0"/>
                </a:rPr>
                <a:t>развивающая </a:t>
              </a:r>
              <a:r>
                <a:rPr lang="ru-RU" sz="2400" b="1" dirty="0" smtClean="0">
                  <a:latin typeface="Arial" pitchFamily="34" charset="0"/>
                  <a:cs typeface="Arial" pitchFamily="34" charset="0"/>
                </a:rPr>
                <a:t>предметно-</a:t>
              </a:r>
            </a:p>
            <a:p>
              <a:pPr algn="ctr" defTabSz="711200">
                <a:lnSpc>
                  <a:spcPct val="90000"/>
                </a:lnSpc>
                <a:defRPr/>
              </a:pPr>
              <a:r>
                <a:rPr lang="ru-RU" sz="2400" b="1" dirty="0" smtClean="0">
                  <a:latin typeface="Arial" pitchFamily="34" charset="0"/>
                  <a:cs typeface="Arial" pitchFamily="34" charset="0"/>
                </a:rPr>
                <a:t>пространственная </a:t>
              </a:r>
              <a:r>
                <a:rPr lang="ru-RU" sz="2400" b="1" dirty="0">
                  <a:latin typeface="Arial" pitchFamily="34" charset="0"/>
                  <a:cs typeface="Arial" pitchFamily="34" charset="0"/>
                </a:rPr>
                <a:t>среда</a:t>
              </a:r>
            </a:p>
          </p:txBody>
        </p:sp>
      </p:grpSp>
      <p:grpSp>
        <p:nvGrpSpPr>
          <p:cNvPr id="3" name="Группа 23"/>
          <p:cNvGrpSpPr>
            <a:grpSpLocks/>
          </p:cNvGrpSpPr>
          <p:nvPr/>
        </p:nvGrpSpPr>
        <p:grpSpPr bwMode="auto">
          <a:xfrm>
            <a:off x="5233241" y="2075144"/>
            <a:ext cx="3301159" cy="1865314"/>
            <a:chOff x="5018814" y="2003548"/>
            <a:chExt cx="3299923" cy="1865804"/>
          </a:xfrm>
        </p:grpSpPr>
        <p:sp>
          <p:nvSpPr>
            <p:cNvPr id="17" name="Стрелка влево 16"/>
            <p:cNvSpPr/>
            <p:nvPr/>
          </p:nvSpPr>
          <p:spPr>
            <a:xfrm rot="18900000">
              <a:off x="5018814" y="3240537"/>
              <a:ext cx="2016957" cy="62881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Полилиния 17"/>
            <p:cNvSpPr/>
            <p:nvPr/>
          </p:nvSpPr>
          <p:spPr>
            <a:xfrm>
              <a:off x="5693248" y="2003548"/>
              <a:ext cx="2625489" cy="16768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dirty="0">
                  <a:latin typeface="Arial" pitchFamily="34" charset="0"/>
                  <a:cs typeface="Arial" pitchFamily="34" charset="0"/>
                </a:rPr>
                <a:t>финансовые</a:t>
              </a:r>
            </a:p>
          </p:txBody>
        </p:sp>
      </p:grpSp>
      <p:grpSp>
        <p:nvGrpSpPr>
          <p:cNvPr id="5" name="Группа 22"/>
          <p:cNvGrpSpPr>
            <a:grpSpLocks/>
          </p:cNvGrpSpPr>
          <p:nvPr/>
        </p:nvGrpSpPr>
        <p:grpSpPr bwMode="auto">
          <a:xfrm>
            <a:off x="3254188" y="1392238"/>
            <a:ext cx="2537011" cy="2536826"/>
            <a:chOff x="3254582" y="1391962"/>
            <a:chExt cx="2536404" cy="2537264"/>
          </a:xfrm>
        </p:grpSpPr>
        <p:sp>
          <p:nvSpPr>
            <p:cNvPr id="15" name="Стрелка влево 14"/>
            <p:cNvSpPr/>
            <p:nvPr/>
          </p:nvSpPr>
          <p:spPr>
            <a:xfrm rot="16200000">
              <a:off x="3601999" y="2765517"/>
              <a:ext cx="1698918" cy="62850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Полилиния 15"/>
            <p:cNvSpPr/>
            <p:nvPr/>
          </p:nvSpPr>
          <p:spPr>
            <a:xfrm>
              <a:off x="3254582" y="1391962"/>
              <a:ext cx="2536404" cy="1676689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dirty="0">
                  <a:latin typeface="Arial" pitchFamily="34" charset="0"/>
                  <a:cs typeface="Arial" pitchFamily="34" charset="0"/>
                </a:rPr>
                <a:t>материально-технические</a:t>
              </a:r>
            </a:p>
          </p:txBody>
        </p:sp>
      </p:grpSp>
      <p:grpSp>
        <p:nvGrpSpPr>
          <p:cNvPr id="6" name="Группа 20"/>
          <p:cNvGrpSpPr>
            <a:grpSpLocks/>
          </p:cNvGrpSpPr>
          <p:nvPr/>
        </p:nvGrpSpPr>
        <p:grpSpPr bwMode="auto">
          <a:xfrm>
            <a:off x="1024780" y="1949636"/>
            <a:ext cx="2164509" cy="2614426"/>
            <a:chOff x="1025273" y="1950119"/>
            <a:chExt cx="2164491" cy="2613241"/>
          </a:xfrm>
        </p:grpSpPr>
        <p:sp>
          <p:nvSpPr>
            <p:cNvPr id="13" name="Стрелка влево 12"/>
            <p:cNvSpPr/>
            <p:nvPr/>
          </p:nvSpPr>
          <p:spPr>
            <a:xfrm rot="13500000">
              <a:off x="1867043" y="3240638"/>
              <a:ext cx="2016798" cy="628645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Полилиния 13"/>
            <p:cNvSpPr/>
            <p:nvPr/>
          </p:nvSpPr>
          <p:spPr>
            <a:xfrm>
              <a:off x="1025273" y="1950119"/>
              <a:ext cx="2095483" cy="1675640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dirty="0">
                  <a:latin typeface="Arial" pitchFamily="34" charset="0"/>
                  <a:cs typeface="Arial" pitchFamily="34" charset="0"/>
                </a:rPr>
                <a:t>кадровые</a:t>
              </a:r>
            </a:p>
          </p:txBody>
        </p:sp>
      </p:grpSp>
      <p:grpSp>
        <p:nvGrpSpPr>
          <p:cNvPr id="7" name="Группа 21"/>
          <p:cNvGrpSpPr>
            <a:grpSpLocks/>
          </p:cNvGrpSpPr>
          <p:nvPr/>
        </p:nvGrpSpPr>
        <p:grpSpPr bwMode="auto">
          <a:xfrm>
            <a:off x="502024" y="4292602"/>
            <a:ext cx="2755528" cy="1676400"/>
            <a:chOff x="502654" y="4292286"/>
            <a:chExt cx="2754840" cy="1676428"/>
          </a:xfrm>
        </p:grpSpPr>
        <p:sp>
          <p:nvSpPr>
            <p:cNvPr id="11" name="Стрелка влево 10"/>
            <p:cNvSpPr/>
            <p:nvPr/>
          </p:nvSpPr>
          <p:spPr>
            <a:xfrm rot="10800000">
              <a:off x="1687849" y="4816169"/>
              <a:ext cx="1569645" cy="628660"/>
            </a:xfrm>
            <a:prstGeom prst="leftArrow">
              <a:avLst>
                <a:gd name="adj1" fmla="val 60000"/>
                <a:gd name="adj2" fmla="val 50000"/>
              </a:avLst>
            </a:prstGeom>
            <a:solidFill>
              <a:schemeClr val="bg1">
                <a:lumMod val="65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Полилиния 11"/>
            <p:cNvSpPr/>
            <p:nvPr/>
          </p:nvSpPr>
          <p:spPr>
            <a:xfrm>
              <a:off x="502654" y="4292286"/>
              <a:ext cx="2232683" cy="1676428"/>
            </a:xfrm>
            <a:custGeom>
              <a:avLst/>
              <a:gdLst>
                <a:gd name="connsiteX0" fmla="*/ 0 w 2094999"/>
                <a:gd name="connsiteY0" fmla="*/ 167600 h 1675999"/>
                <a:gd name="connsiteX1" fmla="*/ 49089 w 2094999"/>
                <a:gd name="connsiteY1" fmla="*/ 49089 h 1675999"/>
                <a:gd name="connsiteX2" fmla="*/ 167600 w 2094999"/>
                <a:gd name="connsiteY2" fmla="*/ 0 h 1675999"/>
                <a:gd name="connsiteX3" fmla="*/ 1927399 w 2094999"/>
                <a:gd name="connsiteY3" fmla="*/ 0 h 1675999"/>
                <a:gd name="connsiteX4" fmla="*/ 2045910 w 2094999"/>
                <a:gd name="connsiteY4" fmla="*/ 49089 h 1675999"/>
                <a:gd name="connsiteX5" fmla="*/ 2094999 w 2094999"/>
                <a:gd name="connsiteY5" fmla="*/ 167600 h 1675999"/>
                <a:gd name="connsiteX6" fmla="*/ 2094999 w 2094999"/>
                <a:gd name="connsiteY6" fmla="*/ 1508399 h 1675999"/>
                <a:gd name="connsiteX7" fmla="*/ 2045910 w 2094999"/>
                <a:gd name="connsiteY7" fmla="*/ 1626910 h 1675999"/>
                <a:gd name="connsiteX8" fmla="*/ 1927399 w 2094999"/>
                <a:gd name="connsiteY8" fmla="*/ 1675999 h 1675999"/>
                <a:gd name="connsiteX9" fmla="*/ 167600 w 2094999"/>
                <a:gd name="connsiteY9" fmla="*/ 1675999 h 1675999"/>
                <a:gd name="connsiteX10" fmla="*/ 49089 w 2094999"/>
                <a:gd name="connsiteY10" fmla="*/ 1626910 h 1675999"/>
                <a:gd name="connsiteX11" fmla="*/ 0 w 2094999"/>
                <a:gd name="connsiteY11" fmla="*/ 1508399 h 1675999"/>
                <a:gd name="connsiteX12" fmla="*/ 0 w 2094999"/>
                <a:gd name="connsiteY12" fmla="*/ 167600 h 1675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094999" h="1675999">
                  <a:moveTo>
                    <a:pt x="0" y="167600"/>
                  </a:moveTo>
                  <a:cubicBezTo>
                    <a:pt x="0" y="123150"/>
                    <a:pt x="17658" y="80520"/>
                    <a:pt x="49089" y="49089"/>
                  </a:cubicBezTo>
                  <a:cubicBezTo>
                    <a:pt x="80520" y="17658"/>
                    <a:pt x="123150" y="0"/>
                    <a:pt x="167600" y="0"/>
                  </a:cubicBezTo>
                  <a:lnTo>
                    <a:pt x="1927399" y="0"/>
                  </a:lnTo>
                  <a:cubicBezTo>
                    <a:pt x="1971849" y="0"/>
                    <a:pt x="2014479" y="17658"/>
                    <a:pt x="2045910" y="49089"/>
                  </a:cubicBezTo>
                  <a:cubicBezTo>
                    <a:pt x="2077341" y="80520"/>
                    <a:pt x="2094999" y="123150"/>
                    <a:pt x="2094999" y="167600"/>
                  </a:cubicBezTo>
                  <a:lnTo>
                    <a:pt x="2094999" y="1508399"/>
                  </a:lnTo>
                  <a:cubicBezTo>
                    <a:pt x="2094999" y="1552849"/>
                    <a:pt x="2077341" y="1595479"/>
                    <a:pt x="2045910" y="1626910"/>
                  </a:cubicBezTo>
                  <a:cubicBezTo>
                    <a:pt x="2014479" y="1658341"/>
                    <a:pt x="1971849" y="1675999"/>
                    <a:pt x="1927399" y="1675999"/>
                  </a:cubicBezTo>
                  <a:lnTo>
                    <a:pt x="167600" y="1675999"/>
                  </a:lnTo>
                  <a:cubicBezTo>
                    <a:pt x="123150" y="1675999"/>
                    <a:pt x="80520" y="1658341"/>
                    <a:pt x="49089" y="1626910"/>
                  </a:cubicBezTo>
                  <a:cubicBezTo>
                    <a:pt x="17658" y="1595479"/>
                    <a:pt x="0" y="1552849"/>
                    <a:pt x="0" y="1508399"/>
                  </a:cubicBezTo>
                  <a:lnTo>
                    <a:pt x="0" y="16760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3378" tIns="83378" rIns="83378" bIns="83378" spcCol="1270" anchor="b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dirty="0">
                  <a:latin typeface="Arial" pitchFamily="34" charset="0"/>
                  <a:cs typeface="Arial" pitchFamily="34" charset="0"/>
                </a:rPr>
                <a:t>психолого-педагогические</a:t>
              </a:r>
            </a:p>
          </p:txBody>
        </p:sp>
      </p:grpSp>
    </p:spTree>
    <p:extLst>
      <p:ext uri="{BB962C8B-B14F-4D97-AF65-F5344CB8AC3E}">
        <p14:creationId xmlns="" xmlns:p14="http://schemas.microsoft.com/office/powerpoint/2010/main" val="2078896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1666020" y="260650"/>
            <a:ext cx="6120680" cy="37561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Специфика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контингента воспитанников ДОУ </a:t>
            </a:r>
          </a:p>
        </p:txBody>
      </p:sp>
      <p:sp>
        <p:nvSpPr>
          <p:cNvPr id="30723" name="Содержимое 2"/>
          <p:cNvSpPr>
            <a:spLocks noGrp="1"/>
          </p:cNvSpPr>
          <p:nvPr>
            <p:ph idx="1"/>
          </p:nvPr>
        </p:nvSpPr>
        <p:spPr>
          <a:xfrm>
            <a:off x="656383" y="3031451"/>
            <a:ext cx="8229600" cy="2592288"/>
          </a:xfrm>
        </p:spPr>
        <p:txBody>
          <a:bodyPr rtlCol="0">
            <a:noAutofit/>
          </a:bodyPr>
          <a:lstStyle/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воспитанников в МАДОУ 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533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  <a:defRPr/>
            </a:pP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зданий, в которых осуществляется </a:t>
            </a: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  <a:defRPr/>
            </a:pPr>
            <a:r>
              <a:rPr lang="ru-RU" alt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образовательная деятельность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- 5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групп </a:t>
            </a:r>
            <a:r>
              <a:rPr lang="ru-RU" altLang="ru-RU" dirty="0" err="1" smtClean="0">
                <a:latin typeface="Times New Roman" pitchFamily="18" charset="0"/>
                <a:cs typeface="Times New Roman" pitchFamily="18" charset="0"/>
              </a:rPr>
              <a:t>общеразвивающей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направленности– </a:t>
            </a:r>
            <a:r>
              <a:rPr lang="ru-RU" alt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26</a:t>
            </a: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Количество групп компенсирующего вида – 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altLang="ru-RU" b="1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Blip>
                <a:blip r:embed="rId2"/>
              </a:buBlip>
              <a:defRPr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441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827584" y="300073"/>
            <a:ext cx="72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Особенности взаимодействия педагогического коллектива с семьями обучающихся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66980" y="1060370"/>
            <a:ext cx="2808312" cy="452116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300754" y="1054281"/>
            <a:ext cx="2808312" cy="446649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Задачи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45881" y="4547801"/>
            <a:ext cx="3312368" cy="378621"/>
          </a:xfrm>
          <a:prstGeom prst="roundRect">
            <a:avLst/>
          </a:prstGeom>
          <a:solidFill>
            <a:srgbClr val="92D05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Принципы взаимодействия:</a:t>
            </a:r>
            <a:endParaRPr lang="ru-RU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25506" y="5042118"/>
            <a:ext cx="420239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Приоритет семьи в воспитании, обучении и развитии </a:t>
            </a: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ребенка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Взаимное доверие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Открытость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Индивидуально-дифференцированный подход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Возрастосообразность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02841" y="1581092"/>
            <a:ext cx="376591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единства подходов к воспитанию и обучению детей в условиях ДОО и семьи; повышение воспитательного потенциала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психолого-педагогической поддержки семьи и повышение компетентности родителей в вопросах образования, охраны и укрепления здоровья детей младенческого, раннего и дошкольного возраста.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3995937" y="1572347"/>
            <a:ext cx="500031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Информирование родителей и общественности относительно целей дошкольного образования, общих для всего образовательного пространства РФ, о мерах господдержки семьям, имеющим детей дошкольного возраста, а также об образовательной программе, реализуемой в ДОО.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Просвещение родителей, повышение их правовой, психолого-педагогической компетентности в вопросах охраны и укрепления здоровья, развития и образования детей.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условий для развития ответственного и осознанного 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родительства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как базовой основы благополучия семьи.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Построение взаимодействия в форме сотрудничества и установления партнерских отношений с родителями детей младенческого, раннего и дошкольного возраста для решения образовательных задач.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Вовлечение родителей в образовательный процесс.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8893313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Grp="1" noChangeArrowheads="1"/>
          </p:cNvSpPr>
          <p:nvPr>
            <p:ph type="title"/>
          </p:nvPr>
        </p:nvSpPr>
        <p:spPr>
          <a:xfrm>
            <a:off x="1619672" y="352327"/>
            <a:ext cx="6399684" cy="576064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000" b="1" dirty="0">
                <a:solidFill>
                  <a:srgbClr val="C00000"/>
                </a:solidFill>
              </a:rPr>
              <a:t>        </a:t>
            </a:r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работы по взаимодействию с родителями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idx="1"/>
          </p:nvPr>
        </p:nvSpPr>
        <p:spPr>
          <a:xfrm>
            <a:off x="304799" y="1045805"/>
            <a:ext cx="8615083" cy="439261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Опросы, социологические срезы,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индивидуальные блокноты, «почтовый ящик», педагогические беседы с родителями (законными представителями); дни (недели) открытых дверей, экскурсии по ДОУ, открытые просмотры занятий и других видов деятельности детей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групповые родительские собрания, конференции, круглые столы, семинары- практикумы, тренинги и ролевые игры, консультации, педагогические гостиные, родительские клубы и другое; информационные проспекты, стенды, ширмы, папки- передвижки для родителей (законных представителей); журналы и газеты, издаваемые МАДОУ для родителей (законных представителей), педагогические библиотеки для родителей (законных представителей); сайты МАДОУ и социальные группы в сети Интернет;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медиарепортажи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интервью; фотографии, выставки детских работ, совместных работ родителей (законных представителей) и детей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Родительские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собрания, конференции, мастер-классы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совместные праздники и вечера, семейные спортивные и тематические мероприятия, тематические досуги, знакомство с семейными традициями и другое.</a:t>
            </a: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ДОУ через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Наблюдательный совет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Участие 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в создании развивающей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среды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1861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90245" y="691481"/>
            <a:ext cx="713056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воспитания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Разработана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основе ФОП ДО,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требований Федерального закона № 304-ФЗ от 31.07.2020 «О внесении изменений в Федеральный закон «Об образовании в Российской Федерации» по вопросам воспитания обучающихся»,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Плана мероприятий по реализации в 2021-2025 годах Стратегии развития воспитания в Российской Федерации на период до 2025 года.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учетом региональной специфики реализации Стратегии развития воспитания в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Свердловской области. 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Программа отражает интересы и запросы участников образовательных </a:t>
            </a: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отношений:</a:t>
            </a:r>
            <a:endParaRPr lang="ru-RU" sz="1200" b="1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признавая приоритетную роль его личностного развития на основе возрастных и индивидуальных особенностей, интересов и потребностей;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ребенка (законных представителей) и значимых для ребенка взрослых; </a:t>
            </a:r>
            <a:endParaRPr lang="ru-RU" sz="1200" dirty="0" smtClean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общества. </a:t>
            </a:r>
            <a:endParaRPr lang="ru-RU" sz="1200" dirty="0"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1236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1162" y="219808"/>
            <a:ext cx="843182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Общая цель воспитания  в ДОУ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-  личностное развитие каждого ребенка с учетом его индивидуальности и создание условий для позитивной социализации  детей на основе традиционных ценностей российского общества, что предполагает: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первоначальных представлений о традиционных ценностях российского народа, социально приемлемых нормах и правилах поведения;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algn="just">
              <a:spcAft>
                <a:spcPts val="0"/>
              </a:spcAft>
            </a:pP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- формирование ценностного отношения к окружающему миру (природному и социокультурному), другим людям, себе;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85750" indent="-285750" algn="just">
              <a:spcAft>
                <a:spcPts val="0"/>
              </a:spcAft>
              <a:buFontTx/>
              <a:buChar char="-"/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становление 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первичного опыта деятельности и поведения в соответствии с традиционными ценностями, принятыми в обществе нормами и правилами  (п..29.2.1.1 ФОП ДО</a:t>
            </a: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)</a:t>
            </a:r>
          </a:p>
          <a:p>
            <a:pPr marL="171450" indent="-171450" algn="just">
              <a:spcAft>
                <a:spcPts val="0"/>
              </a:spcAft>
              <a:buFontTx/>
              <a:buChar char="-"/>
            </a:pP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7731" y="3046988"/>
            <a:ext cx="8625254" cy="36407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Общие задачи воспитания</a:t>
            </a:r>
            <a:r>
              <a:rPr lang="ru-RU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</a:t>
            </a:r>
            <a:r>
              <a:rPr lang="en-US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:</a:t>
            </a:r>
            <a:endParaRPr lang="ru-RU" sz="1200" kern="50" dirty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содействовать развитию личности , основанному на принятых в обществе представлениях о добре и зле, должном и недопустимом: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способствовать становлению нравственности , основанной на духовных отечественных традициях, внутренней установке личности поступать согласно своей совести: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создавать условия для развития и реализации личностного потенциала ребенка, его готовности  к творческому самовыражению и саморазвитию, самовоспитанию</a:t>
            </a:r>
            <a:endParaRPr lang="ru-RU" dirty="0"/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</a:rPr>
              <a:t>осуществлять поддержку позитивной социализации ребенка посредством проектирования и принятия уклада, воспитывающей среды, создание воспитывающих общностей. (п.29.2.1.2 ФОП ДО).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5883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4446" y="185080"/>
            <a:ext cx="8528540" cy="62945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algn="ctr">
              <a:lnSpc>
                <a:spcPct val="107000"/>
              </a:lnSpc>
              <a:spcAft>
                <a:spcPts val="800"/>
              </a:spcAft>
            </a:pPr>
            <a:r>
              <a:rPr lang="ru-RU" b="1" kern="50" dirty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Направления </a:t>
            </a:r>
            <a:r>
              <a:rPr lang="ru-RU" b="1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ru-RU" kern="50" dirty="0" smtClean="0">
                <a:latin typeface="Times New Roman" panose="02020603050405020304" pitchFamily="18" charset="0"/>
                <a:ea typeface="SimSun" panose="02010600030101010101" pitchFamily="2" charset="-122"/>
                <a:cs typeface="Mangal"/>
              </a:rPr>
              <a:t>       Патриотическое направление воспитания</a:t>
            </a:r>
            <a:endParaRPr lang="ru-RU" sz="1200" kern="50" dirty="0" smtClean="0">
              <a:latin typeface="Arial" panose="020B0604020202020204" pitchFamily="34" charset="0"/>
              <a:ea typeface="SimSun" panose="02010600030101010101" pitchFamily="2" charset="-122"/>
              <a:cs typeface="Mangal"/>
            </a:endParaRPr>
          </a:p>
          <a:p>
            <a:pPr marL="2286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Духовно-нравственное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Социальное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Познавательное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Физическое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оздоровительное 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Трудовое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Эстетическое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воспитания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</a:rPr>
              <a:t> </a:t>
            </a:r>
            <a:endParaRPr lang="ru-RU" dirty="0"/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</a:rPr>
              <a:t>Концептуальные положения воспитательной системы ДОУ</a:t>
            </a:r>
            <a:endParaRPr lang="ru-RU" dirty="0"/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общей культуры, духовно-нравственных ценностей, развитие физических, интеллектуальных, нравственных, эстетических и личностных качеств, формирование предпосылок учебной деятельности, сохранение и укрепление здоровья воспитанников,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создание комфортных, безопасных условий для  всестороннего развития, воспитания детей, их успешной социализации, 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"/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сплочение и консолидация коллектива ДОУ, укрепление социальной солидарности, повышение доверия личности, к жизни в России, согражданам, коллегам, обществу, настоящему и будущему малой Родины, Российской Федерации, на основе базовых ценностей Российского гражданского общества и развитие у подрастающего поколения навыков позитивной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социализации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746429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7081" y="1856693"/>
            <a:ext cx="8353425" cy="644368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Программа </a:t>
            </a:r>
          </a:p>
          <a:p>
            <a:pPr algn="ctr">
              <a:defRPr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разработана на основе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Федерального закона от 29 декабря 2012г.№273-ФЗ «Об образовании в Российской Федерации»;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Федерального закона от 31 июля 2020 г. № 304-ФЗ «О внесении изменений в Федеральный закон «Об образовании в Российской Федерации» по вопросам воспитания обучающихся»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Федерального закона от 24 сентября 2022 г. № 371-ФЗ «О внесении изменений в Федеральный закон «Об образовании в Российской Федерации» и статью 1 Федерального закона «Об обязательных требованиях в Российской Федерации»</a:t>
            </a:r>
          </a:p>
          <a:p>
            <a:pPr lvl="0">
              <a:buFont typeface="Wingdings" pitchFamily="2" charset="2"/>
              <a:buChar char="ü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распоряжение Правительства Российской Федерации от 29 мая 2015 г. №   999-р «Об утверждении Стратегии развития воспитания в Российской Федерации на период до 2025 года»;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 (далее ФОП ДО),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Федерального государственного образовательного стандарта дошкольного образования (далее – ФГОС ДО) </a:t>
            </a:r>
          </a:p>
          <a:p>
            <a:pPr>
              <a:buFont typeface="Wingdings" pitchFamily="2" charset="2"/>
              <a:buChar char="ü"/>
            </a:pPr>
            <a:r>
              <a:rPr lang="ru-RU" sz="1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учетом нормативных правовых актов, содержащих обязательные требования к условиям организации дошкольного образования, а также 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соответствии с федеральными, региональными, муниципальными и институциональными нормативными документами и локальными нормативными актами: </a:t>
            </a:r>
            <a:r>
              <a:rPr lang="en-US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https://21srv.tvoysadik.ru/sveden/eduStandarts</a:t>
            </a:r>
            <a:endParaRPr lang="ru-RU" sz="1600" dirty="0" smtClean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ü"/>
            </a:pP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ü"/>
            </a:pPr>
            <a:endParaRPr lang="ru-RU" sz="16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buFont typeface="Wingdings" pitchFamily="2" charset="2"/>
              <a:buChar char="ü"/>
            </a:pP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ru-RU" sz="1600" dirty="0" smtClean="0">
                <a:solidFill>
                  <a:srgbClr val="C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16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buFont typeface="Wingdings" panose="05000000000000000000" pitchFamily="2" charset="2"/>
              <a:buChar char="ü"/>
              <a:defRPr/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9836" y="271938"/>
            <a:ext cx="8424863" cy="1631216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 программа </a:t>
            </a:r>
          </a:p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дошкольного образовательного учреждения – </a:t>
            </a:r>
          </a:p>
          <a:p>
            <a:pPr algn="ctr"/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локальный нормативный акт, </a:t>
            </a:r>
            <a:endParaRPr lang="ru-RU" alt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alt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определяющий 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дошкольного образования в дошкольном образовательном учреждении </a:t>
            </a:r>
            <a:endParaRPr lang="ru-RU" alt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328275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3429000"/>
            <a:ext cx="55983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http://publication.pravo.gov.ru/Document/View/0001202212280044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51992" y="1064316"/>
            <a:ext cx="7200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Ссылка  на Федеральную образовательную программу дошкольного образования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России от 25.11.2022 N 1028</a:t>
            </a:r>
            <a:b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"Об утверждении 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федеральной образовательной программы дошкольного образования"</a:t>
            </a:r>
            <a:b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(Зарегистрировано в Минюсте России 28.12.2022 N 71847)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8313219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4293483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направлена на выполнение </a:t>
            </a:r>
          </a:p>
          <a:p>
            <a:pPr algn="ctr">
              <a:lnSpc>
                <a:spcPct val="150000"/>
              </a:lnSpc>
            </a:pP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Указов Президента Российской Федерации</a:t>
            </a:r>
            <a:r>
              <a:rPr lang="ru-RU" alt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lnSpc>
                <a:spcPct val="150000"/>
              </a:lnSpc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от 7 мая 2018 г. № 204 «О национальных целях и стратегических задачах развития Российской Федерации на период до 2024 года»;</a:t>
            </a:r>
            <a:endParaRPr lang="ru-RU" alt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21.07.2020 № 474 «О национальных целях развития Российской Федерации на период до 2030 года»,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09.11.2022 № 809 «Об утверждении Основ государственной политики по сохранению и укреплению традиционных российских духовно-нравственных ценностей»</a:t>
            </a:r>
          </a:p>
        </p:txBody>
      </p:sp>
    </p:spTree>
    <p:extLst>
      <p:ext uri="{BB962C8B-B14F-4D97-AF65-F5344CB8AC3E}">
        <p14:creationId xmlns="" xmlns:p14="http://schemas.microsoft.com/office/powerpoint/2010/main" val="135679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424862" cy="4662815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</a:t>
            </a:r>
            <a:r>
              <a:rPr lang="ru-RU" alt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разработана с учетом:</a:t>
            </a:r>
            <a:endParaRPr lang="ru-RU" altLang="ru-RU" dirty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Порядка организации и осуществления образовательной деятельности по основным общеобразовательным программам – образовательным программам дошкольного образования (утверждена приказом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России от 31 июля 2020 года № 373, зарегистрировано в Минюсте России 31 августа 2020 г., регистрационный № 59599);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Санитарных правил СП 2.4.3648-20 «Санитарно-эпидемиологические требования к организациям воспитания и обучения, отдыха и оздоровления детей и молодёжи (утверждены постановлением Главного государственного санитарного врача Российской Федерации от 28сентября 2020 г. № 28, зарегистрировано в Минюсте России 18 декабря 2020 г., регистрационный № 61573);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Постановления Правительства Свердловской области  от 07.12.2017 г. №900-ПП «Об утверждении Стратегии развития воспитания в Свердловской области до 2025 г.»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Устава МАДОУ №21 «Сказка»;</a:t>
            </a:r>
          </a:p>
          <a:p>
            <a:pPr lvl="0">
              <a:buFont typeface="Wingdings" pitchFamily="2" charset="2"/>
              <a:buChar char="ü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 развития МАДОУ №21 «Сказка».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5679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827" y="1268413"/>
            <a:ext cx="8353425" cy="4862870"/>
          </a:xfrm>
          <a:prstGeom prst="rect">
            <a:avLst/>
          </a:prstGeom>
        </p:spPr>
        <p:txBody>
          <a:bodyPr>
            <a:spAutoFit/>
          </a:bodyPr>
          <a:lstStyle>
            <a:lvl1pPr marL="457200" indent="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позволяет реализовать: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обучение и воспитание ребенка дошкольного возраста как гражданина Российской Федерации, 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основ его гражданской и культурной идентичности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соответствующем его возрасту  содержании доступными средствами;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создание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ядра содержания дошкольного образования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(далее - ДО), ориентированного на  приобщение детей к традиционным духовно-нравственным и социокультурным ценностям российского народа, воспитание подрастающего поколения как знающего и уважающего историю и  культуру своей семьи, большой и малой Родины;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Aft>
                <a:spcPts val="600"/>
              </a:spcAft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alt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единого федерального образовательного пространства воспитания и обучения детей от  рождения до поступления в общеобразовательную организацию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обеспечивающего ребенку и его  родителям (законным представителям) равные, качественные условия ДО, вне зависимости от места  проживания.</a:t>
            </a:r>
            <a:endParaRPr lang="ru-RU" alt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291413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9529" y="612845"/>
            <a:ext cx="672352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Целью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является :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разностороннее развитие детей дошкольного возраста с учетом их возрастных и индивидуальных особенностей, в том числе достижение детьми дошкольного возраста уровня развития, необходимого и достаточного для успешного освоения ими образовательных программ начального общего образования, на основе индивидуального подхода к детям дошкольного возраста и специфичных для детей дошкольного возраста видов деятельности на основе духовно-нравственных ценностей российского народа, исторических и национально-культурных традиций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6165" y="1174374"/>
            <a:ext cx="784411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Программа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направлена: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формирование общей культуры,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развитие физических,  интеллектуальных, нравственных,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эстетических и личностных качеств,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формирование предпосылок учебной деятельности, 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сохранение и укрепление здоровья детей дошкольного возраста.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2" y="5157790"/>
            <a:ext cx="6913563" cy="646331"/>
          </a:xfrm>
          <a:prstGeom prst="rect">
            <a:avLst/>
          </a:prstGeom>
        </p:spPr>
        <p:txBody>
          <a:bodyPr>
            <a:spAutoFit/>
          </a:bodyPr>
          <a:lstStyle>
            <a:lvl1pPr indent="539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Обеспечивает физическое и психическое развитие детей в различных видах деятельности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475581" y="1785760"/>
          <a:ext cx="6096000" cy="2886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732403" y="1052736"/>
            <a:ext cx="1582356" cy="707886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 </a:t>
            </a:r>
          </a:p>
          <a:p>
            <a:pPr algn="ctr"/>
            <a:r>
              <a:rPr lang="ru-RU" alt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</a:t>
            </a:r>
            <a:endParaRPr lang="ru-RU" altLang="ru-RU" sz="20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524192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ru-RU" alt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ОП ДО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17769" y="764706"/>
            <a:ext cx="8715375" cy="5200327"/>
          </a:xfrm>
        </p:spPr>
        <p:txBody>
          <a:bodyPr anchor="ctr"/>
          <a:lstStyle/>
          <a:p>
            <a:pPr>
              <a:spcBef>
                <a:spcPct val="0"/>
              </a:spcBef>
              <a:buFont typeface="Symbol" panose="05050102010706020507" pitchFamily="18" charset="2"/>
              <a:buNone/>
            </a:pPr>
            <a:endParaRPr lang="ru-RU" altLang="ru-RU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5752" y="1285877"/>
            <a:ext cx="3000375" cy="785813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786188" y="1285875"/>
            <a:ext cx="4786312" cy="121443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5750" y="2643188"/>
            <a:ext cx="25717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500063" y="1428750"/>
            <a:ext cx="28575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положения: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786190" y="1357315"/>
            <a:ext cx="4643437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Раскрывают назначение ОП ДО</a:t>
            </a:r>
          </a:p>
          <a:p>
            <a:pPr algn="ctr"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статус и особенности ОП, содержание разделов (целевого, содержательного и организационного)</a:t>
            </a: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357190" y="2714625"/>
            <a:ext cx="2435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buFontTx/>
              <a:buAutoNum type="arabicPeriod"/>
            </a:pPr>
            <a:r>
              <a:rPr lang="ru-RU" alt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Целевой раздел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71440" y="3643315"/>
            <a:ext cx="3000375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395" name="TextBox 12"/>
          <p:cNvSpPr txBox="1">
            <a:spLocks noChangeArrowheads="1"/>
          </p:cNvSpPr>
          <p:nvPr/>
        </p:nvSpPr>
        <p:spPr bwMode="auto">
          <a:xfrm>
            <a:off x="142875" y="3786190"/>
            <a:ext cx="28575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цели, задачи, принципы </a:t>
            </a: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</a:t>
            </a:r>
            <a:endParaRPr lang="ru-RU" alt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планируемые результаты освоения </a:t>
            </a:r>
            <a:r>
              <a:rPr lang="ru-RU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разные периоды детства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подходы к педагогической диагностике достижения планируемых результатов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43250" y="2643188"/>
            <a:ext cx="3143250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Содержательный раздел</a:t>
            </a: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3214690" y="3643315"/>
            <a:ext cx="3214687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1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задачи и содержание образовательной деятельности по образовательным областям во всех возрастных группах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направления и задачи КРР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рабочую 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программу воспитания</a:t>
            </a:r>
          </a:p>
          <a:p>
            <a:pPr>
              <a:buFont typeface="Wingdings" pitchFamily="2" charset="2"/>
              <a:buChar char="Ø"/>
              <a:defRPr/>
            </a:pP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иные материалы</a:t>
            </a:r>
          </a:p>
          <a:p>
            <a:pPr algn="ctr">
              <a:defRPr/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500813" y="2643188"/>
            <a:ext cx="2500312" cy="7858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Организационный раздел</a:t>
            </a: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572252" y="3643315"/>
            <a:ext cx="2500313" cy="292893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400" name="TextBox 17"/>
          <p:cNvSpPr txBox="1">
            <a:spLocks noChangeArrowheads="1"/>
          </p:cNvSpPr>
          <p:nvPr/>
        </p:nvSpPr>
        <p:spPr bwMode="auto">
          <a:xfrm>
            <a:off x="6572252" y="3714750"/>
            <a:ext cx="2500313" cy="283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психолого-педагогические, кадровые условия, МТО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режим дня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перечень произведений искусства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alt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примерный календарный план воспитательной работы</a:t>
            </a:r>
          </a:p>
          <a:p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61787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183</TotalTime>
  <Words>1563</Words>
  <Application>Microsoft Office PowerPoint</Application>
  <PresentationFormat>Экран (4:3)</PresentationFormat>
  <Paragraphs>176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Легкий дым</vt:lpstr>
      <vt:lpstr>Краткая презентация  образовательной программы дошкольного образовательного учреждения МАДОУ №21 «Сказка» (ОП ДО)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Структура ОП ДО</vt:lpstr>
      <vt:lpstr>Слайд 10</vt:lpstr>
      <vt:lpstr>Слайд 11</vt:lpstr>
      <vt:lpstr>Слайд 12</vt:lpstr>
      <vt:lpstr>Слайд 13</vt:lpstr>
      <vt:lpstr>      Специфика контингента воспитанников ДОУ </vt:lpstr>
      <vt:lpstr>Слайд 15</vt:lpstr>
      <vt:lpstr>        Формы работы по взаимодействию с родителями</vt:lpstr>
      <vt:lpstr>Слайд 17</vt:lpstr>
      <vt:lpstr>Слайд 18</vt:lpstr>
      <vt:lpstr>Слайд 19</vt:lpstr>
      <vt:lpstr>Слайд 20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Краткая презентация  образовательной программы дошкольного образовательного учреждения (ОП ДО)</dc:title>
  <dc:creator>User</dc:creator>
  <cp:lastModifiedBy>1</cp:lastModifiedBy>
  <cp:revision>23</cp:revision>
  <dcterms:created xsi:type="dcterms:W3CDTF">2023-08-02T09:43:03Z</dcterms:created>
  <dcterms:modified xsi:type="dcterms:W3CDTF">2024-12-25T12:39:49Z</dcterms:modified>
</cp:coreProperties>
</file>